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67"/>
  </p:notesMasterIdLst>
  <p:handoutMasterIdLst>
    <p:handoutMasterId r:id="rId68"/>
  </p:handoutMasterIdLst>
  <p:sldIdLst>
    <p:sldId id="256" r:id="rId2"/>
    <p:sldId id="411" r:id="rId3"/>
    <p:sldId id="340" r:id="rId4"/>
    <p:sldId id="328" r:id="rId5"/>
    <p:sldId id="344" r:id="rId6"/>
    <p:sldId id="346" r:id="rId7"/>
    <p:sldId id="341" r:id="rId8"/>
    <p:sldId id="351" r:id="rId9"/>
    <p:sldId id="332" r:id="rId10"/>
    <p:sldId id="367" r:id="rId11"/>
    <p:sldId id="368" r:id="rId12"/>
    <p:sldId id="369" r:id="rId13"/>
    <p:sldId id="410" r:id="rId14"/>
    <p:sldId id="386" r:id="rId15"/>
    <p:sldId id="417" r:id="rId16"/>
    <p:sldId id="376" r:id="rId17"/>
    <p:sldId id="375" r:id="rId18"/>
    <p:sldId id="379" r:id="rId19"/>
    <p:sldId id="377" r:id="rId20"/>
    <p:sldId id="378" r:id="rId21"/>
    <p:sldId id="415" r:id="rId22"/>
    <p:sldId id="416" r:id="rId23"/>
    <p:sldId id="380" r:id="rId24"/>
    <p:sldId id="381" r:id="rId25"/>
    <p:sldId id="382" r:id="rId26"/>
    <p:sldId id="383" r:id="rId27"/>
    <p:sldId id="384" r:id="rId28"/>
    <p:sldId id="385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418" r:id="rId41"/>
    <p:sldId id="419" r:id="rId42"/>
    <p:sldId id="420" r:id="rId43"/>
    <p:sldId id="422" r:id="rId44"/>
    <p:sldId id="421" r:id="rId45"/>
    <p:sldId id="398" r:id="rId46"/>
    <p:sldId id="399" r:id="rId47"/>
    <p:sldId id="400" r:id="rId48"/>
    <p:sldId id="401" r:id="rId49"/>
    <p:sldId id="402" r:id="rId50"/>
    <p:sldId id="404" r:id="rId51"/>
    <p:sldId id="405" r:id="rId52"/>
    <p:sldId id="406" r:id="rId53"/>
    <p:sldId id="407" r:id="rId54"/>
    <p:sldId id="373" r:id="rId55"/>
    <p:sldId id="374" r:id="rId56"/>
    <p:sldId id="408" r:id="rId57"/>
    <p:sldId id="409" r:id="rId58"/>
    <p:sldId id="412" r:id="rId59"/>
    <p:sldId id="413" r:id="rId60"/>
    <p:sldId id="414" r:id="rId61"/>
    <p:sldId id="353" r:id="rId62"/>
    <p:sldId id="423" r:id="rId63"/>
    <p:sldId id="425" r:id="rId64"/>
    <p:sldId id="426" r:id="rId65"/>
    <p:sldId id="339" r:id="rId6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ya sekita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99CC"/>
    <a:srgbClr val="0000FF"/>
    <a:srgbClr val="FF6600"/>
    <a:srgbClr val="FFFF66"/>
    <a:srgbClr val="30C230"/>
    <a:srgbClr val="FFCCCC"/>
    <a:srgbClr val="99CCFF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6353" autoAdjust="0"/>
  </p:normalViewPr>
  <p:slideViewPr>
    <p:cSldViewPr snapToGrid="0">
      <p:cViewPr varScale="1">
        <p:scale>
          <a:sx n="81" d="100"/>
          <a:sy n="81" d="100"/>
        </p:scale>
        <p:origin x="427" y="6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600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5.xml"/><Relationship Id="rId47" Type="http://schemas.openxmlformats.org/officeDocument/2006/relationships/slide" Target="slides/slide50.xml"/><Relationship Id="rId50" Type="http://schemas.openxmlformats.org/officeDocument/2006/relationships/slide" Target="slides/slide53.xml"/><Relationship Id="rId55" Type="http://schemas.openxmlformats.org/officeDocument/2006/relationships/slide" Target="slides/slide58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54" Type="http://schemas.openxmlformats.org/officeDocument/2006/relationships/slide" Target="slides/slide57.xml"/><Relationship Id="rId62" Type="http://schemas.openxmlformats.org/officeDocument/2006/relationships/slide" Target="slides/slide65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8.xml"/><Relationship Id="rId53" Type="http://schemas.openxmlformats.org/officeDocument/2006/relationships/slide" Target="slides/slide56.xml"/><Relationship Id="rId58" Type="http://schemas.openxmlformats.org/officeDocument/2006/relationships/slide" Target="slides/slide61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2.xml"/><Relationship Id="rId57" Type="http://schemas.openxmlformats.org/officeDocument/2006/relationships/slide" Target="slides/slide60.xml"/><Relationship Id="rId61" Type="http://schemas.openxmlformats.org/officeDocument/2006/relationships/slide" Target="slides/slide6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7.xml"/><Relationship Id="rId52" Type="http://schemas.openxmlformats.org/officeDocument/2006/relationships/slide" Target="slides/slide55.xml"/><Relationship Id="rId60" Type="http://schemas.openxmlformats.org/officeDocument/2006/relationships/slide" Target="slides/slide63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6.xml"/><Relationship Id="rId48" Type="http://schemas.openxmlformats.org/officeDocument/2006/relationships/slide" Target="slides/slide51.xml"/><Relationship Id="rId56" Type="http://schemas.openxmlformats.org/officeDocument/2006/relationships/slide" Target="slides/slide59.xml"/><Relationship Id="rId8" Type="http://schemas.openxmlformats.org/officeDocument/2006/relationships/slide" Target="slides/slide9.xml"/><Relationship Id="rId51" Type="http://schemas.openxmlformats.org/officeDocument/2006/relationships/slide" Target="slides/slide54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9.xml"/><Relationship Id="rId59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C4BA8-2FBB-4A0E-A956-8130AD1E91C6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4088-C1A9-4F4E-BFE9-FA09A0DE3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53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4882-0FC0-4098-AE42-54D05515DC66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50C7C-3FF7-4F2E-9621-5F678EE0E2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864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50C7C-3FF7-4F2E-9621-5F678EE0E2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98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50C7C-3FF7-4F2E-9621-5F678EE0E2B3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4A3F-7CA2-431F-B355-5E968228AB44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u="none">
                <a:solidFill>
                  <a:schemeClr val="tx1"/>
                </a:solidFill>
              </a:defRPr>
            </a:lvl1pPr>
          </a:lstStyle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93172" y="187825"/>
            <a:ext cx="449849" cy="4498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68174" y="359360"/>
            <a:ext cx="630447" cy="6304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1502860" y="6154651"/>
            <a:ext cx="292100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1598110" y="6262601"/>
            <a:ext cx="374650" cy="374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1753353" y="187825"/>
            <a:ext cx="257343" cy="2573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93172" y="6379908"/>
            <a:ext cx="257343" cy="2573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5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7936-D94E-4C21-BB14-B44568B76161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193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21CD-EFC6-4400-A83C-6EAB84D2E6CE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26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624304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93751"/>
            <a:ext cx="10515600" cy="4731340"/>
          </a:xfrm>
        </p:spPr>
        <p:txBody>
          <a:bodyPr/>
          <a:lstStyle>
            <a:lvl1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u"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D2FEC3DF-E3F8-4E98-B958-F895317E5146}" type="datetime1">
              <a:rPr lang="ja-JP" altLang="en-US" smtClean="0"/>
              <a:t>2020/10/2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48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45F2A7F-57CD-4E92-98D8-7FA8A14D34C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241300" y="596900"/>
            <a:ext cx="292100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36550" y="704850"/>
            <a:ext cx="374650" cy="374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724569" y="1329153"/>
            <a:ext cx="10789652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08" y="173100"/>
            <a:ext cx="1445944" cy="486032"/>
          </a:xfrm>
          <a:prstGeom prst="rect">
            <a:avLst/>
          </a:prstGeom>
        </p:spPr>
      </p:pic>
      <p:pic>
        <p:nvPicPr>
          <p:cNvPr id="13" name="Picture 2" descr="関連画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221" y="746909"/>
            <a:ext cx="1065077" cy="399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1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2B5-8D57-488A-85D7-7818FF7ACD69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537" y="177381"/>
            <a:ext cx="1622525" cy="3881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062" y="54577"/>
            <a:ext cx="1445944" cy="4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06A-8E19-407F-8E45-F0F30CAD81AB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14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A404-FE84-4DD6-8C7D-615D2D1FC4AB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365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D0F7-22EE-4175-B481-63FBDEDC597C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660400" y="1371600"/>
            <a:ext cx="1021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 userDrawn="1"/>
        </p:nvSpPr>
        <p:spPr>
          <a:xfrm>
            <a:off x="241300" y="596900"/>
            <a:ext cx="292100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550" y="704850"/>
            <a:ext cx="374650" cy="374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49D3-685B-42BB-BA7D-FA4CF315CA68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94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EE9B-C95C-487B-9839-AEFA96265A59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9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0286-E8AD-47B3-B8DF-BE926A73C1DD}" type="datetime1">
              <a:rPr kumimoji="1" lang="ja-JP" altLang="en-US" smtClean="0"/>
              <a:t>2020/10/2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IncLoop.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4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B3EC9F4B-9470-49B4-B647-4DB656B0E286}" type="datetime1">
              <a:rPr lang="ja-JP" altLang="en-US" smtClean="0"/>
              <a:t>2020/10/2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2A7F-57CD-4E92-98D8-7FA8A14D34C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8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4.xml"/><Relationship Id="rId7" Type="http://schemas.openxmlformats.org/officeDocument/2006/relationships/slide" Target="slide5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0" Type="http://schemas.openxmlformats.org/officeDocument/2006/relationships/slide" Target="slide58.xml"/><Relationship Id="rId4" Type="http://schemas.openxmlformats.org/officeDocument/2006/relationships/slide" Target="slide5.xml"/><Relationship Id="rId9" Type="http://schemas.openxmlformats.org/officeDocument/2006/relationships/slide" Target="slide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city.sagamihara.kanagawa.jp/wp/wp-adm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oop.com/wordpress5-0%E3%81%A7%E8%BF%BD%E5%8A%A0%E3%81%95%E3%82%8C%E3%81%9F%E3%80%8Cgutenberg%E3%80%8D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8320" y="1795244"/>
            <a:ext cx="10295359" cy="3422708"/>
          </a:xfrm>
        </p:spPr>
        <p:txBody>
          <a:bodyPr anchor="ctr" anchorCtr="1">
            <a:norm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相模原市企画政策課 様</a:t>
            </a:r>
            <a: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</a:br>
            <a: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</a:br>
            <a:r>
              <a:rPr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SDGs</a:t>
            </a:r>
            <a:r>
              <a:rPr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」</a:t>
            </a:r>
            <a:r>
              <a:rPr lang="en-US" altLang="ja-JP" sz="36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WEB</a:t>
            </a:r>
            <a:r>
              <a:rPr lang="ja-JP" altLang="en-US" sz="40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サイト操作マニュアル</a:t>
            </a:r>
            <a:r>
              <a:rPr lang="en-US" altLang="ja-JP" sz="40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4000" b="1" dirty="0">
                <a:solidFill>
                  <a:srgbClr val="002060"/>
                </a:solidFill>
                <a:latin typeface="メイリオ" panose="020B0604030504040204" pitchFamily="50" charset="-128"/>
              </a:rPr>
            </a:br>
            <a:r>
              <a:rPr lang="ja-JP" altLang="en-US" sz="40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>第</a:t>
            </a:r>
            <a:r>
              <a:rPr lang="en-US" altLang="ja-JP" sz="4000" b="1" smtClean="0">
                <a:solidFill>
                  <a:srgbClr val="002060"/>
                </a:solidFill>
                <a:latin typeface="メイリオ" panose="020B0604030504040204" pitchFamily="50" charset="-128"/>
              </a:rPr>
              <a:t>1.2</a:t>
            </a:r>
            <a:r>
              <a:rPr lang="ja-JP" altLang="en-US" sz="4000" b="1" smtClean="0">
                <a:solidFill>
                  <a:srgbClr val="002060"/>
                </a:solidFill>
                <a:latin typeface="メイリオ" panose="020B0604030504040204" pitchFamily="50" charset="-128"/>
              </a:rPr>
              <a:t>版</a:t>
            </a:r>
            <a:r>
              <a:rPr lang="en-US" altLang="ja-JP" sz="32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3200" b="1" dirty="0">
                <a:solidFill>
                  <a:srgbClr val="002060"/>
                </a:solidFill>
                <a:latin typeface="メイリオ" panose="020B0604030504040204" pitchFamily="50" charset="-128"/>
              </a:rPr>
            </a:br>
            <a: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</a:rPr>
            </a:br>
            <a:endParaRPr kumimoji="1" lang="ja-JP" altLang="en-US" sz="2000" spc="600" dirty="0">
              <a:solidFill>
                <a:srgbClr val="00206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B4B29BBF-D458-492E-9DE1-E90B3223E8D6}"/>
              </a:ext>
            </a:extLst>
          </p:cNvPr>
          <p:cNvSpPr txBox="1"/>
          <p:nvPr/>
        </p:nvSpPr>
        <p:spPr>
          <a:xfrm>
            <a:off x="7278000" y="1742977"/>
            <a:ext cx="4176000" cy="453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0725AED-EF43-4F03-8127-2C352425A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2" y="2990708"/>
            <a:ext cx="6391258" cy="30450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6540" y="1948519"/>
            <a:ext cx="3594690" cy="7386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「画像」ブロック　　　を選択すると、</a:t>
            </a:r>
            <a:endParaRPr kumimoji="1" lang="en-US" altLang="ja-JP" sz="1400" dirty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以下のような画面に切り替わります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838201" y="1469559"/>
            <a:ext cx="334561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「画像」を選ぶ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414446" y="3977547"/>
            <a:ext cx="878180" cy="326366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167204" y="4820348"/>
            <a:ext cx="1958196" cy="6227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761068" y="4968527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7385646" y="1940943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363543" y="2344377"/>
            <a:ext cx="405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ブロック上部にはよく使う設定が表示されます</a:t>
            </a:r>
            <a:endParaRPr lang="en-US" altLang="ja-JP" sz="1200" dirty="0"/>
          </a:p>
          <a:p>
            <a:r>
              <a:rPr lang="ja-JP" altLang="en-US" sz="1200" dirty="0"/>
              <a:t>中央のアイコンは画像の「左寄せ」「真ん中揃え」「右寄せ」を設定する項目になります</a:t>
            </a:r>
          </a:p>
        </p:txBody>
      </p:sp>
      <p:sp>
        <p:nvSpPr>
          <p:cNvPr id="41" name="円/楕円 40"/>
          <p:cNvSpPr/>
          <p:nvPr/>
        </p:nvSpPr>
        <p:spPr>
          <a:xfrm>
            <a:off x="7385646" y="3107931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13944"/>
          <a:stretch/>
        </p:blipFill>
        <p:spPr>
          <a:xfrm>
            <a:off x="2470180" y="1987342"/>
            <a:ext cx="364028" cy="348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円/楕円 17"/>
          <p:cNvSpPr/>
          <p:nvPr/>
        </p:nvSpPr>
        <p:spPr>
          <a:xfrm>
            <a:off x="1020736" y="3977547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1" y="3530616"/>
            <a:ext cx="937341" cy="243861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7363543" y="3838240"/>
            <a:ext cx="405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自分の</a:t>
            </a:r>
            <a:r>
              <a:rPr lang="en-US" altLang="ja-JP" sz="1200" dirty="0"/>
              <a:t>PC</a:t>
            </a:r>
            <a:r>
              <a:rPr lang="ja-JP" altLang="en-US" sz="1200" dirty="0"/>
              <a:t>内にある画像を</a:t>
            </a:r>
            <a:r>
              <a:rPr lang="en-US" altLang="ja-JP" sz="1200" dirty="0"/>
              <a:t>Wordpress</a:t>
            </a:r>
            <a:r>
              <a:rPr lang="ja-JP" altLang="en-US" sz="1200" dirty="0"/>
              <a:t>にアップロードすることが出来ます。アップロードされたファイルはメディアライブラリに格納されます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1" y="4547787"/>
            <a:ext cx="1127858" cy="25148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7363543" y="4882036"/>
            <a:ext cx="405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メディアライブラリから画像を選択することが出来ます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1" y="5218699"/>
            <a:ext cx="815411" cy="243861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7363543" y="5554897"/>
            <a:ext cx="405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メディアライブラリにはない画像を挿入することが出来ます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>
                <a:solidFill>
                  <a:srgbClr val="00B050"/>
                </a:solidFill>
              </a:rPr>
              <a:t>※</a:t>
            </a:r>
            <a:r>
              <a:rPr lang="ja-JP" altLang="en-US" sz="1200" dirty="0">
                <a:solidFill>
                  <a:srgbClr val="00B050"/>
                </a:solidFill>
              </a:rPr>
              <a:t>基本的には使わないでください</a:t>
            </a: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3-6.</a:t>
            </a:r>
            <a:r>
              <a:rPr lang="ja-JP" altLang="en-US" sz="2400" dirty="0"/>
              <a:t>「お知らせ」を投稿する 画像の設定①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9BF49443-9561-4809-B4B7-D22AE3EBA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72" y="1902888"/>
            <a:ext cx="140037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8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43463F91-878E-4C56-9D11-0A04495B3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5" y="2744613"/>
            <a:ext cx="5081795" cy="3644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6539" y="1948519"/>
            <a:ext cx="9983739" cy="7117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/>
              <a:t>　　　　　　や　　　　　　　で画像</a:t>
            </a:r>
            <a:r>
              <a:rPr kumimoji="1" lang="ja-JP" altLang="en-US" sz="1400" dirty="0"/>
              <a:t>を選択すると、以下のような画面に切り替わります</a:t>
            </a:r>
            <a:endParaRPr kumimoji="1" lang="en-US" altLang="ja-JP" sz="1400" dirty="0"/>
          </a:p>
          <a:p>
            <a:pPr>
              <a:lnSpc>
                <a:spcPct val="150000"/>
              </a:lnSpc>
            </a:pPr>
            <a:r>
              <a:rPr lang="ja-JP" altLang="en-US" sz="1400" dirty="0"/>
              <a:t>画像の選択をして説明文等の入力が終わったら、画面下に表示される　　　ボタンを押して画像を記事に挿入します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838201" y="1469559"/>
            <a:ext cx="334561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「画像」の設定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2" y="2020284"/>
            <a:ext cx="937341" cy="24386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95" y="2033536"/>
            <a:ext cx="1127858" cy="251482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6186696" y="4518711"/>
            <a:ext cx="219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画像のタイトルや説明文は</a:t>
            </a:r>
            <a:endParaRPr lang="en-US" altLang="ja-JP" sz="1200" dirty="0"/>
          </a:p>
          <a:p>
            <a:r>
              <a:rPr lang="ja-JP" altLang="en-US" sz="1200" dirty="0"/>
              <a:t>ここに入力してください</a:t>
            </a:r>
            <a:endParaRPr lang="en-US" altLang="ja-JP" sz="1200" dirty="0"/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3-7.</a:t>
            </a:r>
            <a:r>
              <a:rPr lang="ja-JP" altLang="en-US" sz="2400" dirty="0"/>
              <a:t>「お知らせ」を投稿する 画像の設定②</a:t>
            </a:r>
            <a:endParaRPr lang="en-US" altLang="ja-JP" sz="2400" dirty="0"/>
          </a:p>
        </p:txBody>
      </p:sp>
      <p:sp>
        <p:nvSpPr>
          <p:cNvPr id="23" name="角丸四角形 22"/>
          <p:cNvSpPr/>
          <p:nvPr/>
        </p:nvSpPr>
        <p:spPr>
          <a:xfrm>
            <a:off x="875589" y="3592105"/>
            <a:ext cx="864000" cy="864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309028" y="4153540"/>
            <a:ext cx="1529797" cy="1860259"/>
          </a:xfrm>
          <a:prstGeom prst="roundRect">
            <a:avLst>
              <a:gd name="adj" fmla="val 507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13436ACE-7A87-4045-8BBF-8F07580DB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4" y="2334267"/>
            <a:ext cx="504895" cy="295316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xmlns="" id="{BDCC66C8-7FFF-414A-A73A-85ED2A9BE091}"/>
              </a:ext>
            </a:extLst>
          </p:cNvPr>
          <p:cNvSpPr/>
          <p:nvPr/>
        </p:nvSpPr>
        <p:spPr>
          <a:xfrm rot="10800000">
            <a:off x="5919996" y="4518711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71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6C3FCC2D-E833-4BFE-8ED9-4C2E290D496B}"/>
              </a:ext>
            </a:extLst>
          </p:cNvPr>
          <p:cNvSpPr txBox="1"/>
          <p:nvPr/>
        </p:nvSpPr>
        <p:spPr>
          <a:xfrm>
            <a:off x="6962775" y="1952527"/>
            <a:ext cx="4491225" cy="255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3-8.</a:t>
            </a:r>
            <a:r>
              <a:rPr lang="ja-JP" altLang="en-US" sz="2400" dirty="0"/>
              <a:t>「お知らせ」を投稿する パーマリンクを設定する</a:t>
            </a:r>
            <a:endParaRPr lang="en-US" altLang="ja-JP" sz="2400" dirty="0"/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C5D396D0-0C83-4BAE-8455-405E94F7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8"/>
          <a:stretch/>
        </p:blipFill>
        <p:spPr>
          <a:xfrm>
            <a:off x="838200" y="2623628"/>
            <a:ext cx="3429000" cy="9711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角丸四角形 23">
            <a:extLst>
              <a:ext uri="{FF2B5EF4-FFF2-40B4-BE49-F238E27FC236}">
                <a16:creationId xmlns:a16="http://schemas.microsoft.com/office/drawing/2014/main" xmlns="" id="{FCE2C742-2A73-4745-8A5D-2ABADEBF5BE3}"/>
              </a:ext>
            </a:extLst>
          </p:cNvPr>
          <p:cNvSpPr/>
          <p:nvPr/>
        </p:nvSpPr>
        <p:spPr>
          <a:xfrm>
            <a:off x="3097519" y="2631940"/>
            <a:ext cx="432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7" name="円/楕円 17">
            <a:extLst>
              <a:ext uri="{FF2B5EF4-FFF2-40B4-BE49-F238E27FC236}">
                <a16:creationId xmlns:a16="http://schemas.microsoft.com/office/drawing/2014/main" xmlns="" id="{32516608-B53F-448C-81B9-F74A0D82F05C}"/>
              </a:ext>
            </a:extLst>
          </p:cNvPr>
          <p:cNvSpPr/>
          <p:nvPr/>
        </p:nvSpPr>
        <p:spPr>
          <a:xfrm>
            <a:off x="2691616" y="257420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xmlns="" id="{2D4A9978-CACF-49C1-A944-739656505E46}"/>
              </a:ext>
            </a:extLst>
          </p:cNvPr>
          <p:cNvSpPr/>
          <p:nvPr/>
        </p:nvSpPr>
        <p:spPr>
          <a:xfrm rot="5400000">
            <a:off x="2419350" y="3610857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77173F95-7926-4E19-946A-D551EE7E2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01688"/>
            <a:ext cx="3429000" cy="26196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角丸四角形 23">
            <a:extLst>
              <a:ext uri="{FF2B5EF4-FFF2-40B4-BE49-F238E27FC236}">
                <a16:creationId xmlns:a16="http://schemas.microsoft.com/office/drawing/2014/main" xmlns="" id="{6C11B0D0-967E-4AD7-BC43-0EF4C8C1DF94}"/>
              </a:ext>
            </a:extLst>
          </p:cNvPr>
          <p:cNvSpPr/>
          <p:nvPr/>
        </p:nvSpPr>
        <p:spPr>
          <a:xfrm>
            <a:off x="3145804" y="5788933"/>
            <a:ext cx="1121395" cy="36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2" name="円/楕円 17">
            <a:extLst>
              <a:ext uri="{FF2B5EF4-FFF2-40B4-BE49-F238E27FC236}">
                <a16:creationId xmlns:a16="http://schemas.microsoft.com/office/drawing/2014/main" xmlns="" id="{9B26B9D8-1925-4B97-A573-4228291CB4FC}"/>
              </a:ext>
            </a:extLst>
          </p:cNvPr>
          <p:cNvSpPr/>
          <p:nvPr/>
        </p:nvSpPr>
        <p:spPr>
          <a:xfrm>
            <a:off x="2768476" y="5797868"/>
            <a:ext cx="327600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12" name="図 1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D1C4603-356D-406F-B520-3B2A2A5A9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5" y="4792812"/>
            <a:ext cx="1624318" cy="14778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xmlns="" id="{7F7C97DE-46E3-4301-B103-0D54A81BF6C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267199" y="5352176"/>
            <a:ext cx="278566" cy="616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9">
            <a:extLst>
              <a:ext uri="{FF2B5EF4-FFF2-40B4-BE49-F238E27FC236}">
                <a16:creationId xmlns:a16="http://schemas.microsoft.com/office/drawing/2014/main" xmlns="" id="{07AFFEF7-EA91-45EC-A56D-9D18F314D0AD}"/>
              </a:ext>
            </a:extLst>
          </p:cNvPr>
          <p:cNvSpPr/>
          <p:nvPr/>
        </p:nvSpPr>
        <p:spPr>
          <a:xfrm>
            <a:off x="7058918" y="199536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円/楕円 40">
            <a:extLst>
              <a:ext uri="{FF2B5EF4-FFF2-40B4-BE49-F238E27FC236}">
                <a16:creationId xmlns:a16="http://schemas.microsoft.com/office/drawing/2014/main" xmlns="" id="{B45CD53D-DFCB-4B28-8682-E7F1AA545CA8}"/>
              </a:ext>
            </a:extLst>
          </p:cNvPr>
          <p:cNvSpPr/>
          <p:nvPr/>
        </p:nvSpPr>
        <p:spPr>
          <a:xfrm>
            <a:off x="7058918" y="2562273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5B6AB3A0-1C32-4024-A253-7A76C3588860}"/>
              </a:ext>
            </a:extLst>
          </p:cNvPr>
          <p:cNvSpPr/>
          <p:nvPr/>
        </p:nvSpPr>
        <p:spPr>
          <a:xfrm>
            <a:off x="7540002" y="3243457"/>
            <a:ext cx="4057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「プレビュー」を押すと「パーマリンク」の欄が</a:t>
            </a:r>
            <a:endParaRPr lang="en-US" altLang="ja-JP" sz="1200" dirty="0"/>
          </a:p>
          <a:p>
            <a:r>
              <a:rPr lang="ja-JP" altLang="en-US" sz="1200" dirty="0"/>
              <a:t>表示されますので、ページの</a:t>
            </a:r>
            <a:r>
              <a:rPr lang="en-US" altLang="ja-JP" sz="1200" dirty="0"/>
              <a:t>URL</a:t>
            </a:r>
            <a:r>
              <a:rPr lang="ja-JP" altLang="en-US" sz="1200" dirty="0"/>
              <a:t>にしたい文字列を入力します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日本語で入力してしまうと</a:t>
            </a:r>
            <a:r>
              <a:rPr lang="en-US" altLang="ja-JP" sz="1200" dirty="0"/>
              <a:t>URL</a:t>
            </a:r>
            <a:r>
              <a:rPr lang="ja-JP" altLang="en-US" sz="1200" dirty="0"/>
              <a:t>が文字コードという</a:t>
            </a:r>
            <a:endParaRPr lang="en-US" altLang="ja-JP" sz="1200" dirty="0"/>
          </a:p>
          <a:p>
            <a:r>
              <a:rPr lang="ja-JP" altLang="en-US" sz="1200" dirty="0"/>
              <a:t>　特殊なコードに変換されてしまうため、</a:t>
            </a:r>
            <a:endParaRPr lang="en-US" altLang="ja-JP" sz="1200" dirty="0"/>
          </a:p>
          <a:p>
            <a:r>
              <a:rPr lang="ja-JP" altLang="en-US" sz="1200" dirty="0"/>
              <a:t>　英字を推奨します</a:t>
            </a:r>
          </a:p>
        </p:txBody>
      </p:sp>
      <p:sp>
        <p:nvSpPr>
          <p:cNvPr id="44" name="角丸四角形 6">
            <a:extLst>
              <a:ext uri="{FF2B5EF4-FFF2-40B4-BE49-F238E27FC236}">
                <a16:creationId xmlns:a16="http://schemas.microsoft.com/office/drawing/2014/main" xmlns="" id="{B6E1294A-2B0D-4B8D-A653-F7200C18567B}"/>
              </a:ext>
            </a:extLst>
          </p:cNvPr>
          <p:cNvSpPr/>
          <p:nvPr/>
        </p:nvSpPr>
        <p:spPr>
          <a:xfrm>
            <a:off x="838201" y="1469559"/>
            <a:ext cx="334561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「パーマリンク」を設定する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FFB113B3-C8D2-4180-AB09-31F069A3A05F}"/>
              </a:ext>
            </a:extLst>
          </p:cNvPr>
          <p:cNvSpPr txBox="1"/>
          <p:nvPr/>
        </p:nvSpPr>
        <p:spPr>
          <a:xfrm>
            <a:off x="856540" y="1948519"/>
            <a:ext cx="592381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「パーマリンク」を設定する際には、</a:t>
            </a:r>
            <a:endParaRPr lang="en-US" altLang="ja-JP" sz="1400" dirty="0"/>
          </a:p>
          <a:p>
            <a:r>
              <a:rPr lang="ja-JP" altLang="en-US" sz="1400" dirty="0"/>
              <a:t>まずは「プレビュー」を押してパーマリンク欄を表示させます。</a:t>
            </a:r>
            <a:endParaRPr lang="en-US" altLang="ja-JP" sz="140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3737FBDB-3F5B-41FD-9947-8A2BC35CA67F}"/>
              </a:ext>
            </a:extLst>
          </p:cNvPr>
          <p:cNvSpPr/>
          <p:nvPr/>
        </p:nvSpPr>
        <p:spPr>
          <a:xfrm>
            <a:off x="7466700" y="2032484"/>
            <a:ext cx="405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「公開」の前に「プレビュー」を押します</a:t>
            </a:r>
          </a:p>
        </p:txBody>
      </p:sp>
      <p:pic>
        <p:nvPicPr>
          <p:cNvPr id="53" name="図 5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D7D190FF-84FC-4B09-8F89-E18A4AF0F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06" y="2594870"/>
            <a:ext cx="1376370" cy="5734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035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6C3FCC2D-E833-4BFE-8ED9-4C2E290D496B}"/>
              </a:ext>
            </a:extLst>
          </p:cNvPr>
          <p:cNvSpPr txBox="1"/>
          <p:nvPr/>
        </p:nvSpPr>
        <p:spPr>
          <a:xfrm>
            <a:off x="6962775" y="1952527"/>
            <a:ext cx="4491225" cy="273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3-9.</a:t>
            </a:r>
            <a:r>
              <a:rPr lang="ja-JP" altLang="en-US" sz="2400" dirty="0"/>
              <a:t>「お知らせ」を投稿する </a:t>
            </a:r>
            <a:r>
              <a:rPr lang="en-US" altLang="ja-JP" sz="2400" dirty="0"/>
              <a:t>SEO</a:t>
            </a:r>
            <a:r>
              <a:rPr lang="ja-JP" altLang="en-US" sz="2400" dirty="0"/>
              <a:t>対策を設定して公開する</a:t>
            </a:r>
            <a:endParaRPr lang="en-US" altLang="ja-JP" sz="2400" dirty="0"/>
          </a:p>
        </p:txBody>
      </p:sp>
      <p:sp>
        <p:nvSpPr>
          <p:cNvPr id="31" name="円/楕円 36">
            <a:extLst>
              <a:ext uri="{FF2B5EF4-FFF2-40B4-BE49-F238E27FC236}">
                <a16:creationId xmlns:a16="http://schemas.microsoft.com/office/drawing/2014/main" xmlns="" id="{361A156A-A869-44D3-9229-F6B00D700B45}"/>
              </a:ext>
            </a:extLst>
          </p:cNvPr>
          <p:cNvSpPr/>
          <p:nvPr/>
        </p:nvSpPr>
        <p:spPr>
          <a:xfrm>
            <a:off x="7080287" y="3745823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3" name="円/楕円 39">
            <a:extLst>
              <a:ext uri="{FF2B5EF4-FFF2-40B4-BE49-F238E27FC236}">
                <a16:creationId xmlns:a16="http://schemas.microsoft.com/office/drawing/2014/main" xmlns="" id="{07AFFEF7-EA91-45EC-A56D-9D18F314D0AD}"/>
              </a:ext>
            </a:extLst>
          </p:cNvPr>
          <p:cNvSpPr/>
          <p:nvPr/>
        </p:nvSpPr>
        <p:spPr>
          <a:xfrm>
            <a:off x="7058918" y="199536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5" name="円/楕円 40">
            <a:extLst>
              <a:ext uri="{FF2B5EF4-FFF2-40B4-BE49-F238E27FC236}">
                <a16:creationId xmlns:a16="http://schemas.microsoft.com/office/drawing/2014/main" xmlns="" id="{B45CD53D-DFCB-4B28-8682-E7F1AA545CA8}"/>
              </a:ext>
            </a:extLst>
          </p:cNvPr>
          <p:cNvSpPr/>
          <p:nvPr/>
        </p:nvSpPr>
        <p:spPr>
          <a:xfrm>
            <a:off x="7058918" y="2562273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xmlns="" id="{E59165F3-7BE3-4CD7-9411-1A6E9BE05FAD}"/>
              </a:ext>
            </a:extLst>
          </p:cNvPr>
          <p:cNvSpPr/>
          <p:nvPr/>
        </p:nvSpPr>
        <p:spPr>
          <a:xfrm>
            <a:off x="7469517" y="4148272"/>
            <a:ext cx="397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</a:t>
            </a:r>
            <a:r>
              <a:rPr lang="en-US" altLang="ja-JP" sz="1200" dirty="0"/>
              <a:t>SEO</a:t>
            </a:r>
            <a:r>
              <a:rPr lang="ja-JP" altLang="en-US" sz="1200" dirty="0"/>
              <a:t>対策」の設定が済んだら「公開する」ボタンを押して記事を公開します</a:t>
            </a:r>
          </a:p>
        </p:txBody>
      </p:sp>
      <p:sp>
        <p:nvSpPr>
          <p:cNvPr id="44" name="角丸四角形 6">
            <a:extLst>
              <a:ext uri="{FF2B5EF4-FFF2-40B4-BE49-F238E27FC236}">
                <a16:creationId xmlns:a16="http://schemas.microsoft.com/office/drawing/2014/main" xmlns="" id="{B6E1294A-2B0D-4B8D-A653-F7200C18567B}"/>
              </a:ext>
            </a:extLst>
          </p:cNvPr>
          <p:cNvSpPr/>
          <p:nvPr/>
        </p:nvSpPr>
        <p:spPr>
          <a:xfrm>
            <a:off x="838201" y="1469559"/>
            <a:ext cx="334561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SEO</a:t>
            </a:r>
            <a:r>
              <a:rPr lang="ja-JP" altLang="en-US" b="1" dirty="0">
                <a:solidFill>
                  <a:schemeClr val="bg1"/>
                </a:solidFill>
              </a:rPr>
              <a:t>対策をする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FFB113B3-C8D2-4180-AB09-31F069A3A05F}"/>
              </a:ext>
            </a:extLst>
          </p:cNvPr>
          <p:cNvSpPr txBox="1"/>
          <p:nvPr/>
        </p:nvSpPr>
        <p:spPr>
          <a:xfrm>
            <a:off x="856540" y="1948519"/>
            <a:ext cx="592381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記事の末尾にある「</a:t>
            </a:r>
            <a:r>
              <a:rPr lang="en-US" altLang="ja-JP" sz="1400" dirty="0"/>
              <a:t>All in One SEO Pack</a:t>
            </a:r>
            <a:r>
              <a:rPr lang="ja-JP" altLang="en-US" sz="1400" dirty="0"/>
              <a:t>」の</a:t>
            </a:r>
            <a:endParaRPr lang="en-US" altLang="ja-JP" sz="1400" dirty="0"/>
          </a:p>
          <a:p>
            <a:r>
              <a:rPr lang="ja-JP" altLang="en-US" sz="1400" dirty="0"/>
              <a:t>「タイトル」と「説明」に記事の概要を入力する</a:t>
            </a:r>
            <a:endParaRPr lang="en-US" altLang="ja-JP" sz="140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3737FBDB-3F5B-41FD-9947-8A2BC35CA67F}"/>
              </a:ext>
            </a:extLst>
          </p:cNvPr>
          <p:cNvSpPr/>
          <p:nvPr/>
        </p:nvSpPr>
        <p:spPr>
          <a:xfrm>
            <a:off x="7466700" y="2032484"/>
            <a:ext cx="4057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記事のタイトルを入力します</a:t>
            </a:r>
            <a:endParaRPr lang="en-US" altLang="ja-JP" sz="1200" dirty="0"/>
          </a:p>
          <a:p>
            <a:r>
              <a:rPr lang="ja-JP" altLang="en-US" sz="1200" dirty="0"/>
              <a:t>（記事の上部で設定するタイトルと同じで</a:t>
            </a:r>
            <a:r>
              <a:rPr lang="en-US" altLang="ja-JP" sz="1200" dirty="0"/>
              <a:t>OK</a:t>
            </a:r>
            <a:r>
              <a:rPr lang="ja-JP" altLang="en-US" sz="1200" dirty="0"/>
              <a:t>）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xmlns="" id="{27C8627D-B28E-48B6-8539-C8BBC6E2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06" y="3751820"/>
            <a:ext cx="733527" cy="314369"/>
          </a:xfrm>
          <a:prstGeom prst="rect">
            <a:avLst/>
          </a:prstGeom>
        </p:spPr>
      </p:pic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95A8BB7-CB4F-40F8-9683-FABE1CEDC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0" y="2594870"/>
            <a:ext cx="5907181" cy="33496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角丸四角形 23">
            <a:extLst>
              <a:ext uri="{FF2B5EF4-FFF2-40B4-BE49-F238E27FC236}">
                <a16:creationId xmlns:a16="http://schemas.microsoft.com/office/drawing/2014/main" xmlns="" id="{1125420A-653E-41E8-B631-682B11B0E4B0}"/>
              </a:ext>
            </a:extLst>
          </p:cNvPr>
          <p:cNvSpPr/>
          <p:nvPr/>
        </p:nvSpPr>
        <p:spPr>
          <a:xfrm>
            <a:off x="2483426" y="4645778"/>
            <a:ext cx="2360947" cy="2686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円/楕円 17">
            <a:extLst>
              <a:ext uri="{FF2B5EF4-FFF2-40B4-BE49-F238E27FC236}">
                <a16:creationId xmlns:a16="http://schemas.microsoft.com/office/drawing/2014/main" xmlns="" id="{93C58206-58CB-4D74-9E7F-12D7AB6F7BC8}"/>
              </a:ext>
            </a:extLst>
          </p:cNvPr>
          <p:cNvSpPr/>
          <p:nvPr/>
        </p:nvSpPr>
        <p:spPr>
          <a:xfrm>
            <a:off x="2077524" y="4607495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2" name="角丸四角形 23">
            <a:extLst>
              <a:ext uri="{FF2B5EF4-FFF2-40B4-BE49-F238E27FC236}">
                <a16:creationId xmlns:a16="http://schemas.microsoft.com/office/drawing/2014/main" xmlns="" id="{764FE6DF-0C27-408E-A6B0-C4C214634D5C}"/>
              </a:ext>
            </a:extLst>
          </p:cNvPr>
          <p:cNvSpPr/>
          <p:nvPr/>
        </p:nvSpPr>
        <p:spPr>
          <a:xfrm>
            <a:off x="2483426" y="5228526"/>
            <a:ext cx="2360947" cy="42324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xmlns="" id="{25433785-908A-4B04-9A92-D1A79F3CA5A0}"/>
              </a:ext>
            </a:extLst>
          </p:cNvPr>
          <p:cNvSpPr/>
          <p:nvPr/>
        </p:nvSpPr>
        <p:spPr>
          <a:xfrm>
            <a:off x="2077524" y="5237462"/>
            <a:ext cx="327600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xmlns="" id="{CBDD20AE-33B8-4C08-817D-D7819C0977C0}"/>
              </a:ext>
            </a:extLst>
          </p:cNvPr>
          <p:cNvSpPr/>
          <p:nvPr/>
        </p:nvSpPr>
        <p:spPr>
          <a:xfrm>
            <a:off x="7466700" y="2599440"/>
            <a:ext cx="397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記事の概要を入力します</a:t>
            </a:r>
            <a:endParaRPr lang="en-US" altLang="ja-JP" sz="1200" dirty="0"/>
          </a:p>
          <a:p>
            <a:r>
              <a:rPr lang="en-US" altLang="ja-JP" sz="1200" dirty="0"/>
              <a:t>160</a:t>
            </a:r>
            <a:r>
              <a:rPr lang="ja-JP" altLang="en-US" sz="1200" dirty="0"/>
              <a:t>文字程度で入力して</a:t>
            </a:r>
            <a:r>
              <a:rPr lang="en-US" altLang="ja-JP" sz="1200" dirty="0"/>
              <a:t>google</a:t>
            </a:r>
            <a:r>
              <a:rPr lang="ja-JP" altLang="en-US" sz="1200" dirty="0"/>
              <a:t>や検索ユーザーに記事の概要を伝えます</a:t>
            </a:r>
            <a:endParaRPr lang="en-US" altLang="ja-JP" sz="1200" dirty="0"/>
          </a:p>
          <a:p>
            <a:r>
              <a:rPr lang="ja-JP" altLang="en-US" sz="1200" dirty="0"/>
              <a:t>本入力は</a:t>
            </a:r>
            <a:r>
              <a:rPr lang="en-US" altLang="ja-JP" sz="1200" dirty="0"/>
              <a:t>google</a:t>
            </a:r>
            <a:r>
              <a:rPr lang="ja-JP" altLang="en-US" sz="1200" dirty="0"/>
              <a:t>等の検索サイトの説明欄の参考として使われますので、正しい情報を入力してください</a:t>
            </a:r>
          </a:p>
        </p:txBody>
      </p:sp>
      <p:sp>
        <p:nvSpPr>
          <p:cNvPr id="39" name="角丸四角形 23">
            <a:extLst>
              <a:ext uri="{FF2B5EF4-FFF2-40B4-BE49-F238E27FC236}">
                <a16:creationId xmlns:a16="http://schemas.microsoft.com/office/drawing/2014/main" xmlns="" id="{599F1F9B-1203-4DDC-8AD7-474F44A9DD08}"/>
              </a:ext>
            </a:extLst>
          </p:cNvPr>
          <p:cNvSpPr/>
          <p:nvPr/>
        </p:nvSpPr>
        <p:spPr>
          <a:xfrm>
            <a:off x="5937012" y="2645303"/>
            <a:ext cx="3276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1" name="円/楕円 17">
            <a:extLst>
              <a:ext uri="{FF2B5EF4-FFF2-40B4-BE49-F238E27FC236}">
                <a16:creationId xmlns:a16="http://schemas.microsoft.com/office/drawing/2014/main" xmlns="" id="{798F3355-0D88-46EC-8607-FC763FD5D431}"/>
              </a:ext>
            </a:extLst>
          </p:cNvPr>
          <p:cNvSpPr/>
          <p:nvPr/>
        </p:nvSpPr>
        <p:spPr>
          <a:xfrm>
            <a:off x="5538880" y="2581728"/>
            <a:ext cx="327600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00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文中に改行を入れる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75915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文中に改行を入れる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51227103-6385-4391-9C16-5F5981AB22D6}"/>
              </a:ext>
            </a:extLst>
          </p:cNvPr>
          <p:cNvSpPr txBox="1"/>
          <p:nvPr/>
        </p:nvSpPr>
        <p:spPr>
          <a:xfrm>
            <a:off x="726991" y="3369504"/>
            <a:ext cx="4600384" cy="57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75" name="円/楕円 17">
            <a:extLst>
              <a:ext uri="{FF2B5EF4-FFF2-40B4-BE49-F238E27FC236}">
                <a16:creationId xmlns:a16="http://schemas.microsoft.com/office/drawing/2014/main" xmlns="" id="{8881AD0D-3377-4844-9F30-CCF3F5569F2F}"/>
              </a:ext>
            </a:extLst>
          </p:cNvPr>
          <p:cNvSpPr/>
          <p:nvPr/>
        </p:nvSpPr>
        <p:spPr>
          <a:xfrm>
            <a:off x="847442" y="3517943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FE59FE85-9033-4F7C-B4B1-6B44E9892B0C}"/>
              </a:ext>
            </a:extLst>
          </p:cNvPr>
          <p:cNvSpPr/>
          <p:nvPr/>
        </p:nvSpPr>
        <p:spPr>
          <a:xfrm>
            <a:off x="1099442" y="3511473"/>
            <a:ext cx="4227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改行したい位置でキーボードの「</a:t>
            </a:r>
            <a:r>
              <a:rPr lang="en-US" altLang="ja-JP" sz="1200" dirty="0"/>
              <a:t>Shift</a:t>
            </a:r>
            <a:r>
              <a:rPr lang="ja-JP" altLang="en-US" sz="1200" dirty="0"/>
              <a:t>」＋「</a:t>
            </a:r>
            <a:r>
              <a:rPr lang="en-US" altLang="ja-JP" sz="1200" dirty="0"/>
              <a:t>Enter</a:t>
            </a:r>
            <a:r>
              <a:rPr lang="ja-JP" altLang="en-US" sz="1200" dirty="0"/>
              <a:t>」を押す</a:t>
            </a:r>
          </a:p>
        </p:txBody>
      </p:sp>
      <p:pic>
        <p:nvPicPr>
          <p:cNvPr id="5" name="図 4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xmlns="" id="{A90B30C1-D3D1-4BD6-901F-BD00CD88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16246"/>
            <a:ext cx="5896798" cy="1200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角丸四角形 23">
            <a:extLst>
              <a:ext uri="{FF2B5EF4-FFF2-40B4-BE49-F238E27FC236}">
                <a16:creationId xmlns:a16="http://schemas.microsoft.com/office/drawing/2014/main" xmlns="" id="{EAB7E91C-00A5-4953-AD09-E48BE838797A}"/>
              </a:ext>
            </a:extLst>
          </p:cNvPr>
          <p:cNvSpPr/>
          <p:nvPr/>
        </p:nvSpPr>
        <p:spPr>
          <a:xfrm>
            <a:off x="838200" y="2478157"/>
            <a:ext cx="791818" cy="596347"/>
          </a:xfrm>
          <a:prstGeom prst="roundRect">
            <a:avLst>
              <a:gd name="adj" fmla="val 79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xmlns="" id="{3E5C3002-1A72-4841-A7F4-7E2D775DD6B0}"/>
              </a:ext>
            </a:extLst>
          </p:cNvPr>
          <p:cNvSpPr/>
          <p:nvPr/>
        </p:nvSpPr>
        <p:spPr>
          <a:xfrm>
            <a:off x="488936" y="2646574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737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文中に画像を入れる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75915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文中に改行を入れる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51227103-6385-4391-9C16-5F5981AB22D6}"/>
              </a:ext>
            </a:extLst>
          </p:cNvPr>
          <p:cNvSpPr txBox="1"/>
          <p:nvPr/>
        </p:nvSpPr>
        <p:spPr>
          <a:xfrm>
            <a:off x="726990" y="3998601"/>
            <a:ext cx="5640059" cy="216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75" name="円/楕円 17">
            <a:extLst>
              <a:ext uri="{FF2B5EF4-FFF2-40B4-BE49-F238E27FC236}">
                <a16:creationId xmlns:a16="http://schemas.microsoft.com/office/drawing/2014/main" xmlns="" id="{8881AD0D-3377-4844-9F30-CCF3F5569F2F}"/>
              </a:ext>
            </a:extLst>
          </p:cNvPr>
          <p:cNvSpPr/>
          <p:nvPr/>
        </p:nvSpPr>
        <p:spPr>
          <a:xfrm>
            <a:off x="811284" y="4129233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E471E67F-1B2A-400D-90AF-ADC18802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1986164"/>
            <a:ext cx="5249008" cy="19338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xmlns="" id="{2C34F122-6B00-4474-BBB1-328F860CCA7D}"/>
              </a:ext>
            </a:extLst>
          </p:cNvPr>
          <p:cNvSpPr/>
          <p:nvPr/>
        </p:nvSpPr>
        <p:spPr>
          <a:xfrm>
            <a:off x="3806483" y="1986165"/>
            <a:ext cx="324000" cy="320938"/>
          </a:xfrm>
          <a:prstGeom prst="roundRect">
            <a:avLst>
              <a:gd name="adj" fmla="val 79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4" name="角丸四角形 23">
            <a:extLst>
              <a:ext uri="{FF2B5EF4-FFF2-40B4-BE49-F238E27FC236}">
                <a16:creationId xmlns:a16="http://schemas.microsoft.com/office/drawing/2014/main" xmlns="" id="{B7EF7E5B-8787-4921-BE69-EDBFFF6F5114}"/>
              </a:ext>
            </a:extLst>
          </p:cNvPr>
          <p:cNvSpPr/>
          <p:nvPr/>
        </p:nvSpPr>
        <p:spPr>
          <a:xfrm>
            <a:off x="1958638" y="2778447"/>
            <a:ext cx="1296000" cy="320938"/>
          </a:xfrm>
          <a:prstGeom prst="roundRect">
            <a:avLst>
              <a:gd name="adj" fmla="val 79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7" name="図 6" descr="冷蔵庫の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6D9FD25-1CE6-4CB1-A6AC-353EF351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25" y="1986164"/>
            <a:ext cx="3671458" cy="28694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xmlns="" id="{E5FF17FD-9684-4428-B512-A802D84286E3}"/>
              </a:ext>
            </a:extLst>
          </p:cNvPr>
          <p:cNvSpPr/>
          <p:nvPr/>
        </p:nvSpPr>
        <p:spPr>
          <a:xfrm>
            <a:off x="6076312" y="2717757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6E50B650-3345-45D7-93BE-06373678D059}"/>
              </a:ext>
            </a:extLst>
          </p:cNvPr>
          <p:cNvSpPr/>
          <p:nvPr/>
        </p:nvSpPr>
        <p:spPr>
          <a:xfrm>
            <a:off x="6469452" y="2688528"/>
            <a:ext cx="837039" cy="812317"/>
          </a:xfrm>
          <a:prstGeom prst="roundRect">
            <a:avLst>
              <a:gd name="adj" fmla="val 472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角丸四角形 23">
            <a:extLst>
              <a:ext uri="{FF2B5EF4-FFF2-40B4-BE49-F238E27FC236}">
                <a16:creationId xmlns:a16="http://schemas.microsoft.com/office/drawing/2014/main" xmlns="" id="{1E4F7842-0E50-4526-B87A-D093EE0215AE}"/>
              </a:ext>
            </a:extLst>
          </p:cNvPr>
          <p:cNvSpPr/>
          <p:nvPr/>
        </p:nvSpPr>
        <p:spPr>
          <a:xfrm>
            <a:off x="9745070" y="4617477"/>
            <a:ext cx="369713" cy="238154"/>
          </a:xfrm>
          <a:prstGeom prst="roundRect">
            <a:avLst>
              <a:gd name="adj" fmla="val 472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2" name="円/楕円 17">
            <a:extLst>
              <a:ext uri="{FF2B5EF4-FFF2-40B4-BE49-F238E27FC236}">
                <a16:creationId xmlns:a16="http://schemas.microsoft.com/office/drawing/2014/main" xmlns="" id="{12DD90D0-B2F9-40EB-BE0C-80E61D95E7B5}"/>
              </a:ext>
            </a:extLst>
          </p:cNvPr>
          <p:cNvSpPr/>
          <p:nvPr/>
        </p:nvSpPr>
        <p:spPr>
          <a:xfrm>
            <a:off x="3486150" y="2016878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0A61C381-BDD7-4F70-93E9-411C33025184}"/>
              </a:ext>
            </a:extLst>
          </p:cNvPr>
          <p:cNvSpPr/>
          <p:nvPr/>
        </p:nvSpPr>
        <p:spPr>
          <a:xfrm>
            <a:off x="1656482" y="2809160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24" name="円/楕円 17">
            <a:extLst>
              <a:ext uri="{FF2B5EF4-FFF2-40B4-BE49-F238E27FC236}">
                <a16:creationId xmlns:a16="http://schemas.microsoft.com/office/drawing/2014/main" xmlns="" id="{1F494AC4-A422-4EEC-8400-35DF1DED2EE0}"/>
              </a:ext>
            </a:extLst>
          </p:cNvPr>
          <p:cNvSpPr/>
          <p:nvPr/>
        </p:nvSpPr>
        <p:spPr>
          <a:xfrm>
            <a:off x="6761971" y="2361032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25" name="円/楕円 17">
            <a:extLst>
              <a:ext uri="{FF2B5EF4-FFF2-40B4-BE49-F238E27FC236}">
                <a16:creationId xmlns:a16="http://schemas.microsoft.com/office/drawing/2014/main" xmlns="" id="{6F5FE73C-64FF-49C8-8821-77E8146FC0B9}"/>
              </a:ext>
            </a:extLst>
          </p:cNvPr>
          <p:cNvSpPr/>
          <p:nvPr/>
        </p:nvSpPr>
        <p:spPr>
          <a:xfrm>
            <a:off x="9786508" y="4276541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6" name="角丸四角形 23">
            <a:extLst>
              <a:ext uri="{FF2B5EF4-FFF2-40B4-BE49-F238E27FC236}">
                <a16:creationId xmlns:a16="http://schemas.microsoft.com/office/drawing/2014/main" xmlns="" id="{D7CD9476-9636-41D6-AB73-F0D065C72252}"/>
              </a:ext>
            </a:extLst>
          </p:cNvPr>
          <p:cNvSpPr/>
          <p:nvPr/>
        </p:nvSpPr>
        <p:spPr>
          <a:xfrm>
            <a:off x="1267934" y="2419945"/>
            <a:ext cx="186397" cy="320938"/>
          </a:xfrm>
          <a:prstGeom prst="roundRect">
            <a:avLst>
              <a:gd name="adj" fmla="val 79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7" name="円/楕円 17">
            <a:extLst>
              <a:ext uri="{FF2B5EF4-FFF2-40B4-BE49-F238E27FC236}">
                <a16:creationId xmlns:a16="http://schemas.microsoft.com/office/drawing/2014/main" xmlns="" id="{32CBBC62-A6EF-4217-BD73-2680B8A97388}"/>
              </a:ext>
            </a:extLst>
          </p:cNvPr>
          <p:cNvSpPr/>
          <p:nvPr/>
        </p:nvSpPr>
        <p:spPr>
          <a:xfrm>
            <a:off x="1235132" y="2108206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xmlns="" id="{5FEA209A-A808-45D3-A764-D29D713BB9FF}"/>
              </a:ext>
            </a:extLst>
          </p:cNvPr>
          <p:cNvSpPr/>
          <p:nvPr/>
        </p:nvSpPr>
        <p:spPr>
          <a:xfrm>
            <a:off x="1030303" y="4155358"/>
            <a:ext cx="494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画像を挟みたい文字の間を選択してテキスト入力状態にします</a:t>
            </a:r>
          </a:p>
        </p:txBody>
      </p:sp>
      <p:sp>
        <p:nvSpPr>
          <p:cNvPr id="30" name="円/楕円 17">
            <a:extLst>
              <a:ext uri="{FF2B5EF4-FFF2-40B4-BE49-F238E27FC236}">
                <a16:creationId xmlns:a16="http://schemas.microsoft.com/office/drawing/2014/main" xmlns="" id="{86CFD461-EA3D-43B7-8FEC-652FB995569D}"/>
              </a:ext>
            </a:extLst>
          </p:cNvPr>
          <p:cNvSpPr/>
          <p:nvPr/>
        </p:nvSpPr>
        <p:spPr>
          <a:xfrm>
            <a:off x="811284" y="4465778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EFDA5711-5147-455D-9377-F50124F66F4A}"/>
              </a:ext>
            </a:extLst>
          </p:cNvPr>
          <p:cNvSpPr/>
          <p:nvPr/>
        </p:nvSpPr>
        <p:spPr>
          <a:xfrm>
            <a:off x="1030303" y="4491903"/>
            <a:ext cx="494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「▼」ボタンを押してメニューを開きます</a:t>
            </a: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2529038B-2F40-48A8-8724-7C551CF9FC47}"/>
              </a:ext>
            </a:extLst>
          </p:cNvPr>
          <p:cNvSpPr/>
          <p:nvPr/>
        </p:nvSpPr>
        <p:spPr>
          <a:xfrm>
            <a:off x="806928" y="4844601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xmlns="" id="{B7214C0C-E8BA-48E7-B398-F51D0089AA63}"/>
              </a:ext>
            </a:extLst>
          </p:cNvPr>
          <p:cNvSpPr/>
          <p:nvPr/>
        </p:nvSpPr>
        <p:spPr>
          <a:xfrm>
            <a:off x="1025947" y="4870726"/>
            <a:ext cx="4945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「インライン画像」を選択します</a:t>
            </a:r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xmlns="" id="{48F9E1FE-059E-4457-BE17-0D773F651DBE}"/>
              </a:ext>
            </a:extLst>
          </p:cNvPr>
          <p:cNvSpPr/>
          <p:nvPr/>
        </p:nvSpPr>
        <p:spPr>
          <a:xfrm>
            <a:off x="811279" y="5206007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9C34D114-C257-489F-A923-44CCE541FAC4}"/>
              </a:ext>
            </a:extLst>
          </p:cNvPr>
          <p:cNvSpPr/>
          <p:nvPr/>
        </p:nvSpPr>
        <p:spPr>
          <a:xfrm>
            <a:off x="1030297" y="5232132"/>
            <a:ext cx="533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画像を選択します。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画像をアップロードする場合は画面内に画像をドラッグ</a:t>
            </a:r>
            <a:r>
              <a:rPr lang="en-US" altLang="ja-JP" sz="1200" dirty="0"/>
              <a:t>&amp;</a:t>
            </a:r>
            <a:r>
              <a:rPr lang="ja-JP" altLang="en-US" sz="1200" dirty="0"/>
              <a:t>ドロップします</a:t>
            </a:r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5817C90C-AA7F-4AF1-B57D-33E5C21EDB22}"/>
              </a:ext>
            </a:extLst>
          </p:cNvPr>
          <p:cNvSpPr/>
          <p:nvPr/>
        </p:nvSpPr>
        <p:spPr>
          <a:xfrm>
            <a:off x="806921" y="5732876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4B23BFBF-983D-4B4D-8F2E-24E47DCD4C4A}"/>
              </a:ext>
            </a:extLst>
          </p:cNvPr>
          <p:cNvSpPr/>
          <p:nvPr/>
        </p:nvSpPr>
        <p:spPr>
          <a:xfrm>
            <a:off x="1025939" y="5759001"/>
            <a:ext cx="533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選択ボタンを押します</a:t>
            </a:r>
          </a:p>
        </p:txBody>
      </p:sp>
    </p:spTree>
    <p:extLst>
      <p:ext uri="{BB962C8B-B14F-4D97-AF65-F5344CB8AC3E}">
        <p14:creationId xmlns:p14="http://schemas.microsoft.com/office/powerpoint/2010/main" val="424468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テキストの表示位置を変更する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75915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テキストの表示位置を変更する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A020FAB-B6CE-4CED-A56B-CC477834E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8585"/>
            <a:ext cx="4782217" cy="23530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5" name="角丸四角形 23">
            <a:extLst>
              <a:ext uri="{FF2B5EF4-FFF2-40B4-BE49-F238E27FC236}">
                <a16:creationId xmlns:a16="http://schemas.microsoft.com/office/drawing/2014/main" xmlns="" id="{8E83DC7E-4A80-4179-9D3B-F53FE19954F3}"/>
              </a:ext>
            </a:extLst>
          </p:cNvPr>
          <p:cNvSpPr/>
          <p:nvPr/>
        </p:nvSpPr>
        <p:spPr>
          <a:xfrm>
            <a:off x="1744969" y="3400425"/>
            <a:ext cx="474356" cy="324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6" name="円/楕円 17">
            <a:extLst>
              <a:ext uri="{FF2B5EF4-FFF2-40B4-BE49-F238E27FC236}">
                <a16:creationId xmlns:a16="http://schemas.microsoft.com/office/drawing/2014/main" xmlns="" id="{44D31CFA-3811-4276-9292-C983845EEA05}"/>
              </a:ext>
            </a:extLst>
          </p:cNvPr>
          <p:cNvSpPr/>
          <p:nvPr/>
        </p:nvSpPr>
        <p:spPr>
          <a:xfrm>
            <a:off x="1427492" y="343096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57" name="角丸四角形 23">
            <a:extLst>
              <a:ext uri="{FF2B5EF4-FFF2-40B4-BE49-F238E27FC236}">
                <a16:creationId xmlns:a16="http://schemas.microsoft.com/office/drawing/2014/main" xmlns="" id="{F2307D4A-1E5B-4DD7-A020-A9ABBCBC35CC}"/>
              </a:ext>
            </a:extLst>
          </p:cNvPr>
          <p:cNvSpPr/>
          <p:nvPr/>
        </p:nvSpPr>
        <p:spPr>
          <a:xfrm>
            <a:off x="736515" y="2080609"/>
            <a:ext cx="2520000" cy="1260000"/>
          </a:xfrm>
          <a:prstGeom prst="roundRect">
            <a:avLst>
              <a:gd name="adj" fmla="val 79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円/楕円 17">
            <a:extLst>
              <a:ext uri="{FF2B5EF4-FFF2-40B4-BE49-F238E27FC236}">
                <a16:creationId xmlns:a16="http://schemas.microsoft.com/office/drawing/2014/main" xmlns="" id="{FA8F4657-7435-4F53-8E00-D8848E4F3D10}"/>
              </a:ext>
            </a:extLst>
          </p:cNvPr>
          <p:cNvSpPr/>
          <p:nvPr/>
        </p:nvSpPr>
        <p:spPr>
          <a:xfrm>
            <a:off x="2370467" y="258460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51227103-6385-4391-9C16-5F5981AB22D6}"/>
              </a:ext>
            </a:extLst>
          </p:cNvPr>
          <p:cNvSpPr txBox="1"/>
          <p:nvPr/>
        </p:nvSpPr>
        <p:spPr>
          <a:xfrm>
            <a:off x="5574686" y="2048585"/>
            <a:ext cx="3083540" cy="100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75" name="円/楕円 17">
            <a:extLst>
              <a:ext uri="{FF2B5EF4-FFF2-40B4-BE49-F238E27FC236}">
                <a16:creationId xmlns:a16="http://schemas.microsoft.com/office/drawing/2014/main" xmlns="" id="{8881AD0D-3377-4844-9F30-CCF3F5569F2F}"/>
              </a:ext>
            </a:extLst>
          </p:cNvPr>
          <p:cNvSpPr/>
          <p:nvPr/>
        </p:nvSpPr>
        <p:spPr>
          <a:xfrm>
            <a:off x="5695137" y="2197024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FE59FE85-9033-4F7C-B4B1-6B44E9892B0C}"/>
              </a:ext>
            </a:extLst>
          </p:cNvPr>
          <p:cNvSpPr/>
          <p:nvPr/>
        </p:nvSpPr>
        <p:spPr>
          <a:xfrm>
            <a:off x="5947137" y="2190553"/>
            <a:ext cx="2711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アイコンを選択します</a:t>
            </a:r>
          </a:p>
        </p:txBody>
      </p:sp>
      <p:sp>
        <p:nvSpPr>
          <p:cNvPr id="77" name="円/楕円 17">
            <a:extLst>
              <a:ext uri="{FF2B5EF4-FFF2-40B4-BE49-F238E27FC236}">
                <a16:creationId xmlns:a16="http://schemas.microsoft.com/office/drawing/2014/main" xmlns="" id="{56B8C7BC-FF66-47D3-B6ED-02DAAE4C577F}"/>
              </a:ext>
            </a:extLst>
          </p:cNvPr>
          <p:cNvSpPr/>
          <p:nvPr/>
        </p:nvSpPr>
        <p:spPr>
          <a:xfrm>
            <a:off x="5695137" y="2622876"/>
            <a:ext cx="252000" cy="2595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xmlns="" id="{5EDDF384-12B5-458B-8466-0FF410CF690D}"/>
              </a:ext>
            </a:extLst>
          </p:cNvPr>
          <p:cNvSpPr/>
          <p:nvPr/>
        </p:nvSpPr>
        <p:spPr>
          <a:xfrm>
            <a:off x="5947136" y="2616405"/>
            <a:ext cx="2711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テキストを寄せる方法を選択します</a:t>
            </a:r>
          </a:p>
        </p:txBody>
      </p:sp>
    </p:spTree>
    <p:extLst>
      <p:ext uri="{BB962C8B-B14F-4D97-AF65-F5344CB8AC3E}">
        <p14:creationId xmlns:p14="http://schemas.microsoft.com/office/powerpoint/2010/main" val="88487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xmlns="" id="{3C227A09-450A-465A-A504-95E9F50E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33" y="1960766"/>
            <a:ext cx="2456260" cy="192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テキストを装飾する方法①</a:t>
            </a:r>
            <a:endParaRPr lang="en-US" altLang="ja-JP" sz="2400" dirty="0"/>
          </a:p>
        </p:txBody>
      </p:sp>
      <p:pic>
        <p:nvPicPr>
          <p:cNvPr id="5" name="図 4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xmlns="" id="{6080F0C2-39BC-43F8-9C80-AAFDFFDCD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r="33124"/>
          <a:stretch/>
        </p:blipFill>
        <p:spPr>
          <a:xfrm>
            <a:off x="990600" y="1968591"/>
            <a:ext cx="2397440" cy="19296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984166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文字の色を変える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EE08D80A-B70C-4402-997C-2104DA8C3448}"/>
              </a:ext>
            </a:extLst>
          </p:cNvPr>
          <p:cNvSpPr/>
          <p:nvPr/>
        </p:nvSpPr>
        <p:spPr>
          <a:xfrm>
            <a:off x="1049644" y="3556689"/>
            <a:ext cx="684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2CF7BA64-F8E8-4425-899F-F978E6C176FC}"/>
              </a:ext>
            </a:extLst>
          </p:cNvPr>
          <p:cNvSpPr/>
          <p:nvPr/>
        </p:nvSpPr>
        <p:spPr>
          <a:xfrm>
            <a:off x="732167" y="35300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529939A-47DF-49C1-B851-A2AFB09894B3}"/>
              </a:ext>
            </a:extLst>
          </p:cNvPr>
          <p:cNvSpPr/>
          <p:nvPr/>
        </p:nvSpPr>
        <p:spPr>
          <a:xfrm>
            <a:off x="1621144" y="3317925"/>
            <a:ext cx="180000" cy="18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7" name="角丸四角形 23">
            <a:extLst>
              <a:ext uri="{FF2B5EF4-FFF2-40B4-BE49-F238E27FC236}">
                <a16:creationId xmlns:a16="http://schemas.microsoft.com/office/drawing/2014/main" xmlns="" id="{3E1E73C6-7197-4D85-95F0-B0777D345A77}"/>
              </a:ext>
            </a:extLst>
          </p:cNvPr>
          <p:cNvSpPr/>
          <p:nvPr/>
        </p:nvSpPr>
        <p:spPr>
          <a:xfrm>
            <a:off x="1535418" y="2048585"/>
            <a:ext cx="1569731" cy="1149163"/>
          </a:xfrm>
          <a:prstGeom prst="roundRect">
            <a:avLst>
              <a:gd name="adj" fmla="val 337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D34097B6-F035-4D50-9AE3-8CEC2D74E16C}"/>
              </a:ext>
            </a:extLst>
          </p:cNvPr>
          <p:cNvSpPr/>
          <p:nvPr/>
        </p:nvSpPr>
        <p:spPr>
          <a:xfrm>
            <a:off x="1853880" y="32776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8B2C1821-445E-4827-98CA-682C3DE9A7A8}"/>
              </a:ext>
            </a:extLst>
          </p:cNvPr>
          <p:cNvSpPr/>
          <p:nvPr/>
        </p:nvSpPr>
        <p:spPr>
          <a:xfrm>
            <a:off x="1239927" y="251064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D0040AA1-A6B6-469F-95D1-60E15B513043}"/>
              </a:ext>
            </a:extLst>
          </p:cNvPr>
          <p:cNvSpPr txBox="1"/>
          <p:nvPr/>
        </p:nvSpPr>
        <p:spPr>
          <a:xfrm>
            <a:off x="984167" y="3960667"/>
            <a:ext cx="2410307" cy="172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7" name="円/楕円 17">
            <a:extLst>
              <a:ext uri="{FF2B5EF4-FFF2-40B4-BE49-F238E27FC236}">
                <a16:creationId xmlns:a16="http://schemas.microsoft.com/office/drawing/2014/main" xmlns="" id="{CCDD62A4-38E6-4124-80C7-8D4DC87BC94E}"/>
              </a:ext>
            </a:extLst>
          </p:cNvPr>
          <p:cNvSpPr/>
          <p:nvPr/>
        </p:nvSpPr>
        <p:spPr>
          <a:xfrm>
            <a:off x="1104619" y="410910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A2DAB102-C500-4756-8449-D3EADD2D9054}"/>
              </a:ext>
            </a:extLst>
          </p:cNvPr>
          <p:cNvSpPr/>
          <p:nvPr/>
        </p:nvSpPr>
        <p:spPr>
          <a:xfrm>
            <a:off x="1356619" y="4102635"/>
            <a:ext cx="2037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F3B93A6A-161E-4604-864C-A54C8EA4AF90}"/>
              </a:ext>
            </a:extLst>
          </p:cNvPr>
          <p:cNvSpPr/>
          <p:nvPr/>
        </p:nvSpPr>
        <p:spPr>
          <a:xfrm>
            <a:off x="1104619" y="453495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CB330544-936F-4277-8CE2-1BA8626AEBC3}"/>
              </a:ext>
            </a:extLst>
          </p:cNvPr>
          <p:cNvSpPr/>
          <p:nvPr/>
        </p:nvSpPr>
        <p:spPr>
          <a:xfrm>
            <a:off x="1356618" y="4528487"/>
            <a:ext cx="203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文字の色が変わっているアイコンを選択します</a:t>
            </a:r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B6A23046-8C63-4016-937E-25E52F9E7340}"/>
              </a:ext>
            </a:extLst>
          </p:cNvPr>
          <p:cNvSpPr/>
          <p:nvPr/>
        </p:nvSpPr>
        <p:spPr>
          <a:xfrm>
            <a:off x="1104619" y="503800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xmlns="" id="{BEB64F88-AA47-40D0-8598-7012A3E9A1B6}"/>
              </a:ext>
            </a:extLst>
          </p:cNvPr>
          <p:cNvSpPr/>
          <p:nvPr/>
        </p:nvSpPr>
        <p:spPr>
          <a:xfrm>
            <a:off x="1365982" y="5059171"/>
            <a:ext cx="203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色の選択画面が表示されますので、色を選択します</a:t>
            </a:r>
          </a:p>
        </p:txBody>
      </p:sp>
      <p:sp>
        <p:nvSpPr>
          <p:cNvPr id="58" name="角丸四角形 6">
            <a:extLst>
              <a:ext uri="{FF2B5EF4-FFF2-40B4-BE49-F238E27FC236}">
                <a16:creationId xmlns:a16="http://schemas.microsoft.com/office/drawing/2014/main" xmlns="" id="{F0EA0E11-633B-4F4A-BC49-BF96B52466E1}"/>
              </a:ext>
            </a:extLst>
          </p:cNvPr>
          <p:cNvSpPr/>
          <p:nvPr/>
        </p:nvSpPr>
        <p:spPr>
          <a:xfrm>
            <a:off x="4157733" y="1469559"/>
            <a:ext cx="245626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文字の背景色を変える</a:t>
            </a:r>
          </a:p>
        </p:txBody>
      </p:sp>
      <p:sp>
        <p:nvSpPr>
          <p:cNvPr id="59" name="角丸四角形 23">
            <a:extLst>
              <a:ext uri="{FF2B5EF4-FFF2-40B4-BE49-F238E27FC236}">
                <a16:creationId xmlns:a16="http://schemas.microsoft.com/office/drawing/2014/main" xmlns="" id="{4A9AC42B-2D32-4C84-8E3A-63C874E0C1C0}"/>
              </a:ext>
            </a:extLst>
          </p:cNvPr>
          <p:cNvSpPr/>
          <p:nvPr/>
        </p:nvSpPr>
        <p:spPr>
          <a:xfrm>
            <a:off x="4216776" y="3567252"/>
            <a:ext cx="684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0" name="円/楕円 17">
            <a:extLst>
              <a:ext uri="{FF2B5EF4-FFF2-40B4-BE49-F238E27FC236}">
                <a16:creationId xmlns:a16="http://schemas.microsoft.com/office/drawing/2014/main" xmlns="" id="{1B25399E-D64D-4D6D-8A57-68853C1D7363}"/>
              </a:ext>
            </a:extLst>
          </p:cNvPr>
          <p:cNvSpPr/>
          <p:nvPr/>
        </p:nvSpPr>
        <p:spPr>
          <a:xfrm>
            <a:off x="3899299" y="35406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61" name="角丸四角形 23">
            <a:extLst>
              <a:ext uri="{FF2B5EF4-FFF2-40B4-BE49-F238E27FC236}">
                <a16:creationId xmlns:a16="http://schemas.microsoft.com/office/drawing/2014/main" xmlns="" id="{8E2EACF1-1D47-47A0-A65C-CAF3B549E8DB}"/>
              </a:ext>
            </a:extLst>
          </p:cNvPr>
          <p:cNvSpPr/>
          <p:nvPr/>
        </p:nvSpPr>
        <p:spPr>
          <a:xfrm>
            <a:off x="5026401" y="3309438"/>
            <a:ext cx="180000" cy="18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2" name="角丸四角形 23">
            <a:extLst>
              <a:ext uri="{FF2B5EF4-FFF2-40B4-BE49-F238E27FC236}">
                <a16:creationId xmlns:a16="http://schemas.microsoft.com/office/drawing/2014/main" xmlns="" id="{F12F9496-5B55-4164-8735-69F34E1C0B68}"/>
              </a:ext>
            </a:extLst>
          </p:cNvPr>
          <p:cNvSpPr/>
          <p:nvPr/>
        </p:nvSpPr>
        <p:spPr>
          <a:xfrm>
            <a:off x="4931150" y="1982948"/>
            <a:ext cx="1569731" cy="1149163"/>
          </a:xfrm>
          <a:prstGeom prst="roundRect">
            <a:avLst>
              <a:gd name="adj" fmla="val 337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3" name="円/楕円 17">
            <a:extLst>
              <a:ext uri="{FF2B5EF4-FFF2-40B4-BE49-F238E27FC236}">
                <a16:creationId xmlns:a16="http://schemas.microsoft.com/office/drawing/2014/main" xmlns="" id="{11E1F898-70DE-4B54-B425-61E384ED3D3D}"/>
              </a:ext>
            </a:extLst>
          </p:cNvPr>
          <p:cNvSpPr/>
          <p:nvPr/>
        </p:nvSpPr>
        <p:spPr>
          <a:xfrm>
            <a:off x="5259137" y="32691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64" name="円/楕円 17">
            <a:extLst>
              <a:ext uri="{FF2B5EF4-FFF2-40B4-BE49-F238E27FC236}">
                <a16:creationId xmlns:a16="http://schemas.microsoft.com/office/drawing/2014/main" xmlns="" id="{13EBBDC0-37F8-4C58-9281-200A6CECB5DF}"/>
              </a:ext>
            </a:extLst>
          </p:cNvPr>
          <p:cNvSpPr/>
          <p:nvPr/>
        </p:nvSpPr>
        <p:spPr>
          <a:xfrm>
            <a:off x="4635659" y="244500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xmlns="" id="{8B942FC0-D678-4EAF-B3FF-3DA2EC1DA488}"/>
              </a:ext>
            </a:extLst>
          </p:cNvPr>
          <p:cNvSpPr txBox="1"/>
          <p:nvPr/>
        </p:nvSpPr>
        <p:spPr>
          <a:xfrm>
            <a:off x="4137286" y="3980755"/>
            <a:ext cx="2476708" cy="172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66" name="円/楕円 17">
            <a:extLst>
              <a:ext uri="{FF2B5EF4-FFF2-40B4-BE49-F238E27FC236}">
                <a16:creationId xmlns:a16="http://schemas.microsoft.com/office/drawing/2014/main" xmlns="" id="{B014631A-7038-4FBE-99CF-6861317733E8}"/>
              </a:ext>
            </a:extLst>
          </p:cNvPr>
          <p:cNvSpPr/>
          <p:nvPr/>
        </p:nvSpPr>
        <p:spPr>
          <a:xfrm>
            <a:off x="4262226" y="412919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xmlns="" id="{3A47E592-F151-4161-88E0-E04EC2685CFC}"/>
              </a:ext>
            </a:extLst>
          </p:cNvPr>
          <p:cNvSpPr/>
          <p:nvPr/>
        </p:nvSpPr>
        <p:spPr>
          <a:xfrm>
            <a:off x="4514226" y="4122723"/>
            <a:ext cx="2099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68" name="円/楕円 17">
            <a:extLst>
              <a:ext uri="{FF2B5EF4-FFF2-40B4-BE49-F238E27FC236}">
                <a16:creationId xmlns:a16="http://schemas.microsoft.com/office/drawing/2014/main" xmlns="" id="{803643F6-D733-40FA-AEF9-63DF94549FC9}"/>
              </a:ext>
            </a:extLst>
          </p:cNvPr>
          <p:cNvSpPr/>
          <p:nvPr/>
        </p:nvSpPr>
        <p:spPr>
          <a:xfrm>
            <a:off x="4262226" y="455504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xmlns="" id="{0F60D500-E9F1-4666-BC65-65634FA366F5}"/>
              </a:ext>
            </a:extLst>
          </p:cNvPr>
          <p:cNvSpPr/>
          <p:nvPr/>
        </p:nvSpPr>
        <p:spPr>
          <a:xfrm>
            <a:off x="4514225" y="4548575"/>
            <a:ext cx="20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文字の背景色が変わっているアイコンを選択します</a:t>
            </a:r>
          </a:p>
        </p:txBody>
      </p:sp>
      <p:sp>
        <p:nvSpPr>
          <p:cNvPr id="70" name="円/楕円 17">
            <a:extLst>
              <a:ext uri="{FF2B5EF4-FFF2-40B4-BE49-F238E27FC236}">
                <a16:creationId xmlns:a16="http://schemas.microsoft.com/office/drawing/2014/main" xmlns="" id="{CB15555F-08A6-49E6-9A16-6DC828DA9582}"/>
              </a:ext>
            </a:extLst>
          </p:cNvPr>
          <p:cNvSpPr/>
          <p:nvPr/>
        </p:nvSpPr>
        <p:spPr>
          <a:xfrm>
            <a:off x="4262226" y="505809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xmlns="" id="{38F51270-7DE0-444E-A27D-9CC5B659DD1E}"/>
              </a:ext>
            </a:extLst>
          </p:cNvPr>
          <p:cNvSpPr/>
          <p:nvPr/>
        </p:nvSpPr>
        <p:spPr>
          <a:xfrm>
            <a:off x="4523589" y="5079259"/>
            <a:ext cx="20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色の選択画面が表示されますので、色を選択します</a:t>
            </a:r>
          </a:p>
        </p:txBody>
      </p:sp>
      <p:sp>
        <p:nvSpPr>
          <p:cNvPr id="73" name="角丸四角形 6">
            <a:extLst>
              <a:ext uri="{FF2B5EF4-FFF2-40B4-BE49-F238E27FC236}">
                <a16:creationId xmlns:a16="http://schemas.microsoft.com/office/drawing/2014/main" xmlns="" id="{A8B2A5B4-A292-4A4B-8C57-0DF04A334B16}"/>
              </a:ext>
            </a:extLst>
          </p:cNvPr>
          <p:cNvSpPr/>
          <p:nvPr/>
        </p:nvSpPr>
        <p:spPr>
          <a:xfrm>
            <a:off x="7377507" y="1469559"/>
            <a:ext cx="245626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文字の大きさを変える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xmlns="" id="{EF909AD4-2953-43B8-978A-FFDC76E1AE65}"/>
              </a:ext>
            </a:extLst>
          </p:cNvPr>
          <p:cNvSpPr txBox="1"/>
          <p:nvPr/>
        </p:nvSpPr>
        <p:spPr>
          <a:xfrm>
            <a:off x="7404685" y="3142555"/>
            <a:ext cx="2448000" cy="255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81" name="円/楕円 17">
            <a:extLst>
              <a:ext uri="{FF2B5EF4-FFF2-40B4-BE49-F238E27FC236}">
                <a16:creationId xmlns:a16="http://schemas.microsoft.com/office/drawing/2014/main" xmlns="" id="{C9387765-2F38-4609-AC46-25499E2AB362}"/>
              </a:ext>
            </a:extLst>
          </p:cNvPr>
          <p:cNvSpPr/>
          <p:nvPr/>
        </p:nvSpPr>
        <p:spPr>
          <a:xfrm>
            <a:off x="7482000" y="329099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xmlns="" id="{9F9D2D46-5AA6-4F49-8C7A-0CA38B401B11}"/>
              </a:ext>
            </a:extLst>
          </p:cNvPr>
          <p:cNvSpPr/>
          <p:nvPr/>
        </p:nvSpPr>
        <p:spPr>
          <a:xfrm>
            <a:off x="7734000" y="3284523"/>
            <a:ext cx="2099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83" name="円/楕円 17">
            <a:extLst>
              <a:ext uri="{FF2B5EF4-FFF2-40B4-BE49-F238E27FC236}">
                <a16:creationId xmlns:a16="http://schemas.microsoft.com/office/drawing/2014/main" xmlns="" id="{ABCCD486-DB5B-4F6B-9C49-93DFBA20DB7E}"/>
              </a:ext>
            </a:extLst>
          </p:cNvPr>
          <p:cNvSpPr/>
          <p:nvPr/>
        </p:nvSpPr>
        <p:spPr>
          <a:xfrm>
            <a:off x="7482000" y="371684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xmlns="" id="{C53929CE-4BC8-4877-8F31-26DA7B280825}"/>
              </a:ext>
            </a:extLst>
          </p:cNvPr>
          <p:cNvSpPr/>
          <p:nvPr/>
        </p:nvSpPr>
        <p:spPr>
          <a:xfrm>
            <a:off x="7733999" y="3710375"/>
            <a:ext cx="20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文字のアイコンを選択します</a:t>
            </a:r>
          </a:p>
        </p:txBody>
      </p:sp>
      <p:sp>
        <p:nvSpPr>
          <p:cNvPr id="85" name="円/楕円 17">
            <a:extLst>
              <a:ext uri="{FF2B5EF4-FFF2-40B4-BE49-F238E27FC236}">
                <a16:creationId xmlns:a16="http://schemas.microsoft.com/office/drawing/2014/main" xmlns="" id="{55195AE8-C792-473D-87F5-A568359E89E3}"/>
              </a:ext>
            </a:extLst>
          </p:cNvPr>
          <p:cNvSpPr/>
          <p:nvPr/>
        </p:nvSpPr>
        <p:spPr>
          <a:xfrm>
            <a:off x="7482000" y="421989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xmlns="" id="{081214E1-E174-4347-9747-8682C999CC59}"/>
              </a:ext>
            </a:extLst>
          </p:cNvPr>
          <p:cNvSpPr/>
          <p:nvPr/>
        </p:nvSpPr>
        <p:spPr>
          <a:xfrm>
            <a:off x="7743363" y="4241059"/>
            <a:ext cx="209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文字サイズの選択画面が表示されますので、「標準」の箇所を変えるか、または、右側の入力欄に文字サイズを入力して文字の大きさを変更します。</a:t>
            </a:r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75B2C3E8-BC34-40E7-99ED-09EAE9D3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43" y="1971907"/>
            <a:ext cx="2443387" cy="10407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1" name="角丸四角形 23">
            <a:extLst>
              <a:ext uri="{FF2B5EF4-FFF2-40B4-BE49-F238E27FC236}">
                <a16:creationId xmlns:a16="http://schemas.microsoft.com/office/drawing/2014/main" xmlns="" id="{C5B44C71-7549-49AF-AB12-1026670E5962}"/>
              </a:ext>
            </a:extLst>
          </p:cNvPr>
          <p:cNvSpPr/>
          <p:nvPr/>
        </p:nvSpPr>
        <p:spPr>
          <a:xfrm>
            <a:off x="7446612" y="2730976"/>
            <a:ext cx="684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2" name="円/楕円 17">
            <a:extLst>
              <a:ext uri="{FF2B5EF4-FFF2-40B4-BE49-F238E27FC236}">
                <a16:creationId xmlns:a16="http://schemas.microsoft.com/office/drawing/2014/main" xmlns="" id="{6C31A7E5-4C9E-41E7-93B3-301C696E7168}"/>
              </a:ext>
            </a:extLst>
          </p:cNvPr>
          <p:cNvSpPr/>
          <p:nvPr/>
        </p:nvSpPr>
        <p:spPr>
          <a:xfrm>
            <a:off x="7129135" y="270436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93" name="角丸四角形 23">
            <a:extLst>
              <a:ext uri="{FF2B5EF4-FFF2-40B4-BE49-F238E27FC236}">
                <a16:creationId xmlns:a16="http://schemas.microsoft.com/office/drawing/2014/main" xmlns="" id="{ECBEF928-7AB2-490A-A3A2-827DDE58C08B}"/>
              </a:ext>
            </a:extLst>
          </p:cNvPr>
          <p:cNvSpPr/>
          <p:nvPr/>
        </p:nvSpPr>
        <p:spPr>
          <a:xfrm>
            <a:off x="8389587" y="2473162"/>
            <a:ext cx="180000" cy="18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4" name="円/楕円 17">
            <a:extLst>
              <a:ext uri="{FF2B5EF4-FFF2-40B4-BE49-F238E27FC236}">
                <a16:creationId xmlns:a16="http://schemas.microsoft.com/office/drawing/2014/main" xmlns="" id="{7121F227-D1D6-46EF-A62E-BB592AD03B44}"/>
              </a:ext>
            </a:extLst>
          </p:cNvPr>
          <p:cNvSpPr/>
          <p:nvPr/>
        </p:nvSpPr>
        <p:spPr>
          <a:xfrm>
            <a:off x="8622323" y="243292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95" name="角丸四角形 23">
            <a:extLst>
              <a:ext uri="{FF2B5EF4-FFF2-40B4-BE49-F238E27FC236}">
                <a16:creationId xmlns:a16="http://schemas.microsoft.com/office/drawing/2014/main" xmlns="" id="{46039AA3-DD34-4348-8A1A-06B5BBE17AC3}"/>
              </a:ext>
            </a:extLst>
          </p:cNvPr>
          <p:cNvSpPr/>
          <p:nvPr/>
        </p:nvSpPr>
        <p:spPr>
          <a:xfrm>
            <a:off x="8344793" y="1977899"/>
            <a:ext cx="1488974" cy="433142"/>
          </a:xfrm>
          <a:prstGeom prst="roundRect">
            <a:avLst>
              <a:gd name="adj" fmla="val 337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6" name="円/楕円 17">
            <a:extLst>
              <a:ext uri="{FF2B5EF4-FFF2-40B4-BE49-F238E27FC236}">
                <a16:creationId xmlns:a16="http://schemas.microsoft.com/office/drawing/2014/main" xmlns="" id="{6B229786-B5D2-4AFD-A32D-F3C478FFD318}"/>
              </a:ext>
            </a:extLst>
          </p:cNvPr>
          <p:cNvSpPr/>
          <p:nvPr/>
        </p:nvSpPr>
        <p:spPr>
          <a:xfrm>
            <a:off x="8044993" y="206560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01D6C7BB-A081-4702-832A-7C70C797A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03" y="2434747"/>
            <a:ext cx="1396066" cy="16224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2AAD7696-C8F5-4110-97B5-C43EF5DC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03" y="1979718"/>
            <a:ext cx="581106" cy="3143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xmlns="" id="{5792DD03-35B5-4846-A743-006FB01711C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372599" y="2136903"/>
            <a:ext cx="724304" cy="96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xmlns="" id="{21C7F175-5BEF-4E39-BAFB-C920FE77E09D}"/>
              </a:ext>
            </a:extLst>
          </p:cNvPr>
          <p:cNvCxnSpPr>
            <a:cxnSpLocks/>
          </p:cNvCxnSpPr>
          <p:nvPr/>
        </p:nvCxnSpPr>
        <p:spPr>
          <a:xfrm>
            <a:off x="9020175" y="2324392"/>
            <a:ext cx="1067365" cy="320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3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D1A9A0F-B7C6-4606-9128-99468C517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7" y="1975660"/>
            <a:ext cx="3800811" cy="23115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テキストを装飾する方法②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1022267" y="1469559"/>
            <a:ext cx="2902034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下線のラインマーカーを付ける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EE08D80A-B70C-4402-997C-2104DA8C3448}"/>
              </a:ext>
            </a:extLst>
          </p:cNvPr>
          <p:cNvSpPr/>
          <p:nvPr/>
        </p:nvSpPr>
        <p:spPr>
          <a:xfrm>
            <a:off x="1112654" y="3846952"/>
            <a:ext cx="828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2CF7BA64-F8E8-4425-899F-F978E6C176FC}"/>
              </a:ext>
            </a:extLst>
          </p:cNvPr>
          <p:cNvSpPr/>
          <p:nvPr/>
        </p:nvSpPr>
        <p:spPr>
          <a:xfrm>
            <a:off x="795177" y="38203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529939A-47DF-49C1-B851-A2AFB09894B3}"/>
              </a:ext>
            </a:extLst>
          </p:cNvPr>
          <p:cNvSpPr/>
          <p:nvPr/>
        </p:nvSpPr>
        <p:spPr>
          <a:xfrm>
            <a:off x="2653589" y="3470395"/>
            <a:ext cx="252000" cy="252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7" name="角丸四角形 23">
            <a:extLst>
              <a:ext uri="{FF2B5EF4-FFF2-40B4-BE49-F238E27FC236}">
                <a16:creationId xmlns:a16="http://schemas.microsoft.com/office/drawing/2014/main" xmlns="" id="{3E1E73C6-7197-4D85-95F0-B0777D345A77}"/>
              </a:ext>
            </a:extLst>
          </p:cNvPr>
          <p:cNvSpPr/>
          <p:nvPr/>
        </p:nvSpPr>
        <p:spPr>
          <a:xfrm>
            <a:off x="2653589" y="1971241"/>
            <a:ext cx="2008736" cy="1449158"/>
          </a:xfrm>
          <a:prstGeom prst="roundRect">
            <a:avLst>
              <a:gd name="adj" fmla="val 337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D34097B6-F035-4D50-9AE3-8CEC2D74E16C}"/>
              </a:ext>
            </a:extLst>
          </p:cNvPr>
          <p:cNvSpPr/>
          <p:nvPr/>
        </p:nvSpPr>
        <p:spPr>
          <a:xfrm>
            <a:off x="2933950" y="347777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8B2C1821-445E-4827-98CA-682C3DE9A7A8}"/>
              </a:ext>
            </a:extLst>
          </p:cNvPr>
          <p:cNvSpPr/>
          <p:nvPr/>
        </p:nvSpPr>
        <p:spPr>
          <a:xfrm>
            <a:off x="2310473" y="259522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D0040AA1-A6B6-469F-95D1-60E15B513043}"/>
              </a:ext>
            </a:extLst>
          </p:cNvPr>
          <p:cNvSpPr txBox="1"/>
          <p:nvPr/>
        </p:nvSpPr>
        <p:spPr>
          <a:xfrm>
            <a:off x="5050168" y="1971241"/>
            <a:ext cx="3800811" cy="147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7" name="円/楕円 17">
            <a:extLst>
              <a:ext uri="{FF2B5EF4-FFF2-40B4-BE49-F238E27FC236}">
                <a16:creationId xmlns:a16="http://schemas.microsoft.com/office/drawing/2014/main" xmlns="" id="{CCDD62A4-38E6-4124-80C7-8D4DC87BC94E}"/>
              </a:ext>
            </a:extLst>
          </p:cNvPr>
          <p:cNvSpPr/>
          <p:nvPr/>
        </p:nvSpPr>
        <p:spPr>
          <a:xfrm>
            <a:off x="5170620" y="21196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A2DAB102-C500-4756-8449-D3EADD2D9054}"/>
              </a:ext>
            </a:extLst>
          </p:cNvPr>
          <p:cNvSpPr/>
          <p:nvPr/>
        </p:nvSpPr>
        <p:spPr>
          <a:xfrm>
            <a:off x="5422620" y="2113209"/>
            <a:ext cx="3418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F3B93A6A-161E-4604-864C-A54C8EA4AF90}"/>
              </a:ext>
            </a:extLst>
          </p:cNvPr>
          <p:cNvSpPr/>
          <p:nvPr/>
        </p:nvSpPr>
        <p:spPr>
          <a:xfrm>
            <a:off x="5170620" y="254553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CB330544-936F-4277-8CE2-1BA8626AEBC3}"/>
              </a:ext>
            </a:extLst>
          </p:cNvPr>
          <p:cNvSpPr/>
          <p:nvPr/>
        </p:nvSpPr>
        <p:spPr>
          <a:xfrm>
            <a:off x="5422619" y="2539061"/>
            <a:ext cx="3418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ペンのアイコンを選択します</a:t>
            </a:r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B6A23046-8C63-4016-937E-25E52F9E7340}"/>
              </a:ext>
            </a:extLst>
          </p:cNvPr>
          <p:cNvSpPr/>
          <p:nvPr/>
        </p:nvSpPr>
        <p:spPr>
          <a:xfrm>
            <a:off x="5170620" y="298190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xmlns="" id="{BEB64F88-AA47-40D0-8598-7012A3E9A1B6}"/>
              </a:ext>
            </a:extLst>
          </p:cNvPr>
          <p:cNvSpPr/>
          <p:nvPr/>
        </p:nvSpPr>
        <p:spPr>
          <a:xfrm>
            <a:off x="5431983" y="3003070"/>
            <a:ext cx="3418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色を選択します</a:t>
            </a:r>
          </a:p>
        </p:txBody>
      </p:sp>
    </p:spTree>
    <p:extLst>
      <p:ext uri="{BB962C8B-B14F-4D97-AF65-F5344CB8AC3E}">
        <p14:creationId xmlns:p14="http://schemas.microsoft.com/office/powerpoint/2010/main" val="118922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xmlns="" id="{5F5B3F15-9666-40B6-B622-6987E440E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05" y="1966353"/>
            <a:ext cx="3918582" cy="10112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84F7AAC6-3BAD-4047-9444-F02F57BCB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0" y="1966354"/>
            <a:ext cx="2330409" cy="87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テキストを装飾する方法③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10317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文字の太さを変える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EE08D80A-B70C-4402-997C-2104DA8C3448}"/>
              </a:ext>
            </a:extLst>
          </p:cNvPr>
          <p:cNvSpPr/>
          <p:nvPr/>
        </p:nvSpPr>
        <p:spPr>
          <a:xfrm>
            <a:off x="1091654" y="2532992"/>
            <a:ext cx="684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2CF7BA64-F8E8-4425-899F-F978E6C176FC}"/>
              </a:ext>
            </a:extLst>
          </p:cNvPr>
          <p:cNvSpPr/>
          <p:nvPr/>
        </p:nvSpPr>
        <p:spPr>
          <a:xfrm>
            <a:off x="774177" y="25063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529939A-47DF-49C1-B851-A2AFB09894B3}"/>
              </a:ext>
            </a:extLst>
          </p:cNvPr>
          <p:cNvSpPr/>
          <p:nvPr/>
        </p:nvSpPr>
        <p:spPr>
          <a:xfrm>
            <a:off x="2585184" y="2286462"/>
            <a:ext cx="180000" cy="18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D34097B6-F035-4D50-9AE3-8CEC2D74E16C}"/>
              </a:ext>
            </a:extLst>
          </p:cNvPr>
          <p:cNvSpPr/>
          <p:nvPr/>
        </p:nvSpPr>
        <p:spPr>
          <a:xfrm>
            <a:off x="2817920" y="224622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D0040AA1-A6B6-469F-95D1-60E15B513043}"/>
              </a:ext>
            </a:extLst>
          </p:cNvPr>
          <p:cNvSpPr txBox="1"/>
          <p:nvPr/>
        </p:nvSpPr>
        <p:spPr>
          <a:xfrm>
            <a:off x="1031792" y="2989117"/>
            <a:ext cx="2326567" cy="111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7" name="円/楕円 17">
            <a:extLst>
              <a:ext uri="{FF2B5EF4-FFF2-40B4-BE49-F238E27FC236}">
                <a16:creationId xmlns:a16="http://schemas.microsoft.com/office/drawing/2014/main" xmlns="" id="{CCDD62A4-38E6-4124-80C7-8D4DC87BC94E}"/>
              </a:ext>
            </a:extLst>
          </p:cNvPr>
          <p:cNvSpPr/>
          <p:nvPr/>
        </p:nvSpPr>
        <p:spPr>
          <a:xfrm>
            <a:off x="1152244" y="313755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A2DAB102-C500-4756-8449-D3EADD2D9054}"/>
              </a:ext>
            </a:extLst>
          </p:cNvPr>
          <p:cNvSpPr/>
          <p:nvPr/>
        </p:nvSpPr>
        <p:spPr>
          <a:xfrm>
            <a:off x="1404244" y="3131085"/>
            <a:ext cx="1954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F3B93A6A-161E-4604-864C-A54C8EA4AF90}"/>
              </a:ext>
            </a:extLst>
          </p:cNvPr>
          <p:cNvSpPr/>
          <p:nvPr/>
        </p:nvSpPr>
        <p:spPr>
          <a:xfrm>
            <a:off x="1152244" y="356340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CB330544-936F-4277-8CE2-1BA8626AEBC3}"/>
              </a:ext>
            </a:extLst>
          </p:cNvPr>
          <p:cNvSpPr/>
          <p:nvPr/>
        </p:nvSpPr>
        <p:spPr>
          <a:xfrm>
            <a:off x="1404244" y="3556937"/>
            <a:ext cx="195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</a:t>
            </a:r>
            <a:r>
              <a:rPr lang="en-US" altLang="ja-JP" sz="1200" dirty="0"/>
              <a:t>B</a:t>
            </a:r>
            <a:r>
              <a:rPr lang="ja-JP" altLang="en-US" sz="1200" dirty="0"/>
              <a:t>」のアイコンを選択します</a:t>
            </a:r>
          </a:p>
        </p:txBody>
      </p:sp>
      <p:pic>
        <p:nvPicPr>
          <p:cNvPr id="55" name="図 5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76103EF4-3609-4017-889E-418C504D8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83" y="1975879"/>
            <a:ext cx="2330409" cy="87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6" name="角丸四角形 6">
            <a:extLst>
              <a:ext uri="{FF2B5EF4-FFF2-40B4-BE49-F238E27FC236}">
                <a16:creationId xmlns:a16="http://schemas.microsoft.com/office/drawing/2014/main" xmlns="" id="{5A3A5BEC-E7AD-40A4-A18C-AB6BC309E358}"/>
              </a:ext>
            </a:extLst>
          </p:cNvPr>
          <p:cNvSpPr/>
          <p:nvPr/>
        </p:nvSpPr>
        <p:spPr>
          <a:xfrm>
            <a:off x="3984724" y="1479084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文字をイタリックにする</a:t>
            </a:r>
          </a:p>
        </p:txBody>
      </p:sp>
      <p:sp>
        <p:nvSpPr>
          <p:cNvPr id="57" name="角丸四角形 23">
            <a:extLst>
              <a:ext uri="{FF2B5EF4-FFF2-40B4-BE49-F238E27FC236}">
                <a16:creationId xmlns:a16="http://schemas.microsoft.com/office/drawing/2014/main" xmlns="" id="{1008E463-362A-42FE-B5E2-E21CAE5924EB}"/>
              </a:ext>
            </a:extLst>
          </p:cNvPr>
          <p:cNvSpPr/>
          <p:nvPr/>
        </p:nvSpPr>
        <p:spPr>
          <a:xfrm>
            <a:off x="4044587" y="2542517"/>
            <a:ext cx="684000" cy="21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円/楕円 17">
            <a:extLst>
              <a:ext uri="{FF2B5EF4-FFF2-40B4-BE49-F238E27FC236}">
                <a16:creationId xmlns:a16="http://schemas.microsoft.com/office/drawing/2014/main" xmlns="" id="{BAC0032F-560A-40A4-B98F-8D044469EE83}"/>
              </a:ext>
            </a:extLst>
          </p:cNvPr>
          <p:cNvSpPr/>
          <p:nvPr/>
        </p:nvSpPr>
        <p:spPr>
          <a:xfrm>
            <a:off x="3727110" y="251590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74" name="角丸四角形 23">
            <a:extLst>
              <a:ext uri="{FF2B5EF4-FFF2-40B4-BE49-F238E27FC236}">
                <a16:creationId xmlns:a16="http://schemas.microsoft.com/office/drawing/2014/main" xmlns="" id="{9C6653BE-90AB-4938-B50F-37B21507F85A}"/>
              </a:ext>
            </a:extLst>
          </p:cNvPr>
          <p:cNvSpPr/>
          <p:nvPr/>
        </p:nvSpPr>
        <p:spPr>
          <a:xfrm>
            <a:off x="5738142" y="2295987"/>
            <a:ext cx="180000" cy="18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円/楕円 17">
            <a:extLst>
              <a:ext uri="{FF2B5EF4-FFF2-40B4-BE49-F238E27FC236}">
                <a16:creationId xmlns:a16="http://schemas.microsoft.com/office/drawing/2014/main" xmlns="" id="{E42492E0-AFFA-4411-AE27-23D390CBB97D}"/>
              </a:ext>
            </a:extLst>
          </p:cNvPr>
          <p:cNvSpPr/>
          <p:nvPr/>
        </p:nvSpPr>
        <p:spPr>
          <a:xfrm>
            <a:off x="5970878" y="225574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xmlns="" id="{F22D3C0A-5E9F-4E22-B276-7E08A7674217}"/>
              </a:ext>
            </a:extLst>
          </p:cNvPr>
          <p:cNvSpPr txBox="1"/>
          <p:nvPr/>
        </p:nvSpPr>
        <p:spPr>
          <a:xfrm>
            <a:off x="3984725" y="2998642"/>
            <a:ext cx="2326567" cy="111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77" name="円/楕円 17">
            <a:extLst>
              <a:ext uri="{FF2B5EF4-FFF2-40B4-BE49-F238E27FC236}">
                <a16:creationId xmlns:a16="http://schemas.microsoft.com/office/drawing/2014/main" xmlns="" id="{EF5DB6A4-A0A6-4E65-BBE3-C59A9029C48D}"/>
              </a:ext>
            </a:extLst>
          </p:cNvPr>
          <p:cNvSpPr/>
          <p:nvPr/>
        </p:nvSpPr>
        <p:spPr>
          <a:xfrm>
            <a:off x="4105177" y="314708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xmlns="" id="{E4009564-4826-4CDC-AF81-B9BF3878E09C}"/>
              </a:ext>
            </a:extLst>
          </p:cNvPr>
          <p:cNvSpPr/>
          <p:nvPr/>
        </p:nvSpPr>
        <p:spPr>
          <a:xfrm>
            <a:off x="4357177" y="3140610"/>
            <a:ext cx="1954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79" name="円/楕円 17">
            <a:extLst>
              <a:ext uri="{FF2B5EF4-FFF2-40B4-BE49-F238E27FC236}">
                <a16:creationId xmlns:a16="http://schemas.microsoft.com/office/drawing/2014/main" xmlns="" id="{8B7EA6DF-D586-43D0-80DB-14319A006E99}"/>
              </a:ext>
            </a:extLst>
          </p:cNvPr>
          <p:cNvSpPr/>
          <p:nvPr/>
        </p:nvSpPr>
        <p:spPr>
          <a:xfrm>
            <a:off x="4105177" y="357293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xmlns="" id="{CF605F8D-9D4D-467E-B389-21850E77B0A4}"/>
              </a:ext>
            </a:extLst>
          </p:cNvPr>
          <p:cNvSpPr/>
          <p:nvPr/>
        </p:nvSpPr>
        <p:spPr>
          <a:xfrm>
            <a:off x="4357177" y="3566462"/>
            <a:ext cx="195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「Ｉ」のアイコンを選択します</a:t>
            </a:r>
          </a:p>
        </p:txBody>
      </p:sp>
      <p:sp>
        <p:nvSpPr>
          <p:cNvPr id="89" name="角丸四角形 6">
            <a:extLst>
              <a:ext uri="{FF2B5EF4-FFF2-40B4-BE49-F238E27FC236}">
                <a16:creationId xmlns:a16="http://schemas.microsoft.com/office/drawing/2014/main" xmlns="" id="{BB8AABB2-AA5F-4F3E-A94D-37C3F2DBC735}"/>
              </a:ext>
            </a:extLst>
          </p:cNvPr>
          <p:cNvSpPr/>
          <p:nvPr/>
        </p:nvSpPr>
        <p:spPr>
          <a:xfrm>
            <a:off x="6960547" y="1479084"/>
            <a:ext cx="3918581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文字にリンクを設定する</a:t>
            </a:r>
          </a:p>
        </p:txBody>
      </p:sp>
      <p:sp>
        <p:nvSpPr>
          <p:cNvPr id="90" name="角丸四角形 23">
            <a:extLst>
              <a:ext uri="{FF2B5EF4-FFF2-40B4-BE49-F238E27FC236}">
                <a16:creationId xmlns:a16="http://schemas.microsoft.com/office/drawing/2014/main" xmlns="" id="{C06AE9EC-0996-4760-B785-19E077A6010B}"/>
              </a:ext>
            </a:extLst>
          </p:cNvPr>
          <p:cNvSpPr/>
          <p:nvPr/>
        </p:nvSpPr>
        <p:spPr>
          <a:xfrm>
            <a:off x="7096611" y="2494892"/>
            <a:ext cx="952014" cy="252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9" name="円/楕円 17">
            <a:extLst>
              <a:ext uri="{FF2B5EF4-FFF2-40B4-BE49-F238E27FC236}">
                <a16:creationId xmlns:a16="http://schemas.microsoft.com/office/drawing/2014/main" xmlns="" id="{BACEC657-70CF-4C32-ADA5-DD71FAE0E1FB}"/>
              </a:ext>
            </a:extLst>
          </p:cNvPr>
          <p:cNvSpPr/>
          <p:nvPr/>
        </p:nvSpPr>
        <p:spPr>
          <a:xfrm>
            <a:off x="6769609" y="249685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100" name="角丸四角形 23">
            <a:extLst>
              <a:ext uri="{FF2B5EF4-FFF2-40B4-BE49-F238E27FC236}">
                <a16:creationId xmlns:a16="http://schemas.microsoft.com/office/drawing/2014/main" xmlns="" id="{A614410B-84F8-4C39-A4E4-D2914531BDCA}"/>
              </a:ext>
            </a:extLst>
          </p:cNvPr>
          <p:cNvSpPr/>
          <p:nvPr/>
        </p:nvSpPr>
        <p:spPr>
          <a:xfrm>
            <a:off x="10187020" y="2025638"/>
            <a:ext cx="288000" cy="288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01" name="円/楕円 17">
            <a:extLst>
              <a:ext uri="{FF2B5EF4-FFF2-40B4-BE49-F238E27FC236}">
                <a16:creationId xmlns:a16="http://schemas.microsoft.com/office/drawing/2014/main" xmlns="" id="{000B85E3-18C1-4BB4-8F3C-34ABC9581AE8}"/>
              </a:ext>
            </a:extLst>
          </p:cNvPr>
          <p:cNvSpPr/>
          <p:nvPr/>
        </p:nvSpPr>
        <p:spPr>
          <a:xfrm>
            <a:off x="10524531" y="204254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pic>
        <p:nvPicPr>
          <p:cNvPr id="11" name="図 1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024540B-25B0-4FF0-B7C1-7434E018C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07" y="3437457"/>
            <a:ext cx="3910680" cy="8865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7" name="矢印: 右 106">
            <a:extLst>
              <a:ext uri="{FF2B5EF4-FFF2-40B4-BE49-F238E27FC236}">
                <a16:creationId xmlns:a16="http://schemas.microsoft.com/office/drawing/2014/main" xmlns="" id="{F32270AC-5747-4C6A-B4A9-98D0B7E4CC4D}"/>
              </a:ext>
            </a:extLst>
          </p:cNvPr>
          <p:cNvSpPr/>
          <p:nvPr/>
        </p:nvSpPr>
        <p:spPr>
          <a:xfrm rot="5400000">
            <a:off x="8798877" y="2989468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23">
            <a:extLst>
              <a:ext uri="{FF2B5EF4-FFF2-40B4-BE49-F238E27FC236}">
                <a16:creationId xmlns:a16="http://schemas.microsoft.com/office/drawing/2014/main" xmlns="" id="{BC5AEEBD-DFB6-410C-9AEC-7B8B6A7C5EFE}"/>
              </a:ext>
            </a:extLst>
          </p:cNvPr>
          <p:cNvSpPr/>
          <p:nvPr/>
        </p:nvSpPr>
        <p:spPr>
          <a:xfrm>
            <a:off x="7053829" y="3850346"/>
            <a:ext cx="2970017" cy="36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09" name="円/楕円 17">
            <a:extLst>
              <a:ext uri="{FF2B5EF4-FFF2-40B4-BE49-F238E27FC236}">
                <a16:creationId xmlns:a16="http://schemas.microsoft.com/office/drawing/2014/main" xmlns="" id="{831FEDF7-32B0-423C-9A75-17C126AD46C7}"/>
              </a:ext>
            </a:extLst>
          </p:cNvPr>
          <p:cNvSpPr/>
          <p:nvPr/>
        </p:nvSpPr>
        <p:spPr>
          <a:xfrm>
            <a:off x="6745880" y="389993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110" name="角丸四角形 23">
            <a:extLst>
              <a:ext uri="{FF2B5EF4-FFF2-40B4-BE49-F238E27FC236}">
                <a16:creationId xmlns:a16="http://schemas.microsoft.com/office/drawing/2014/main" xmlns="" id="{AA4F086D-87AE-4108-9F39-FEA69C1EA651}"/>
              </a:ext>
            </a:extLst>
          </p:cNvPr>
          <p:cNvSpPr/>
          <p:nvPr/>
        </p:nvSpPr>
        <p:spPr>
          <a:xfrm>
            <a:off x="10073358" y="3890103"/>
            <a:ext cx="288000" cy="288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11" name="円/楕円 17">
            <a:extLst>
              <a:ext uri="{FF2B5EF4-FFF2-40B4-BE49-F238E27FC236}">
                <a16:creationId xmlns:a16="http://schemas.microsoft.com/office/drawing/2014/main" xmlns="" id="{9CE91D6D-3AD9-4B37-B912-2A886BCE8DFC}"/>
              </a:ext>
            </a:extLst>
          </p:cNvPr>
          <p:cNvSpPr/>
          <p:nvPr/>
        </p:nvSpPr>
        <p:spPr>
          <a:xfrm>
            <a:off x="10410869" y="39070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xmlns="" id="{028F44A3-B358-4344-A132-E147F0AC56E6}"/>
              </a:ext>
            </a:extLst>
          </p:cNvPr>
          <p:cNvSpPr txBox="1"/>
          <p:nvPr/>
        </p:nvSpPr>
        <p:spPr>
          <a:xfrm>
            <a:off x="6948805" y="4484944"/>
            <a:ext cx="3919220" cy="187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113" name="円/楕円 17">
            <a:extLst>
              <a:ext uri="{FF2B5EF4-FFF2-40B4-BE49-F238E27FC236}">
                <a16:creationId xmlns:a16="http://schemas.microsoft.com/office/drawing/2014/main" xmlns="" id="{E0A84A45-F6E1-4220-BFBE-25F2F5913FAB}"/>
              </a:ext>
            </a:extLst>
          </p:cNvPr>
          <p:cNvSpPr/>
          <p:nvPr/>
        </p:nvSpPr>
        <p:spPr>
          <a:xfrm>
            <a:off x="7069257" y="46333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xmlns="" id="{61DFAA53-D1E2-4217-B9A8-F2335F08F764}"/>
              </a:ext>
            </a:extLst>
          </p:cNvPr>
          <p:cNvSpPr/>
          <p:nvPr/>
        </p:nvSpPr>
        <p:spPr>
          <a:xfrm>
            <a:off x="7321256" y="4626912"/>
            <a:ext cx="3546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文字を選択します</a:t>
            </a:r>
          </a:p>
        </p:txBody>
      </p:sp>
      <p:sp>
        <p:nvSpPr>
          <p:cNvPr id="115" name="円/楕円 17">
            <a:extLst>
              <a:ext uri="{FF2B5EF4-FFF2-40B4-BE49-F238E27FC236}">
                <a16:creationId xmlns:a16="http://schemas.microsoft.com/office/drawing/2014/main" xmlns="" id="{7321A48B-61CB-4344-8CAB-07BEF66B3E5E}"/>
              </a:ext>
            </a:extLst>
          </p:cNvPr>
          <p:cNvSpPr/>
          <p:nvPr/>
        </p:nvSpPr>
        <p:spPr>
          <a:xfrm>
            <a:off x="7069257" y="505923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xmlns="" id="{3A29A22B-3229-4F60-B35B-CA8F670A9D60}"/>
              </a:ext>
            </a:extLst>
          </p:cNvPr>
          <p:cNvSpPr/>
          <p:nvPr/>
        </p:nvSpPr>
        <p:spPr>
          <a:xfrm>
            <a:off x="7321256" y="5052764"/>
            <a:ext cx="3546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「鎖」のアイコンを選択します</a:t>
            </a:r>
          </a:p>
        </p:txBody>
      </p:sp>
      <p:sp>
        <p:nvSpPr>
          <p:cNvPr id="117" name="円/楕円 17">
            <a:extLst>
              <a:ext uri="{FF2B5EF4-FFF2-40B4-BE49-F238E27FC236}">
                <a16:creationId xmlns:a16="http://schemas.microsoft.com/office/drawing/2014/main" xmlns="" id="{A1C4D555-EE65-41B1-947D-3C5CB939CD2E}"/>
              </a:ext>
            </a:extLst>
          </p:cNvPr>
          <p:cNvSpPr/>
          <p:nvPr/>
        </p:nvSpPr>
        <p:spPr>
          <a:xfrm>
            <a:off x="7069894" y="550517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xmlns="" id="{B10423FE-80A8-4F56-A85F-C1D36743B726}"/>
              </a:ext>
            </a:extLst>
          </p:cNvPr>
          <p:cNvSpPr/>
          <p:nvPr/>
        </p:nvSpPr>
        <p:spPr>
          <a:xfrm>
            <a:off x="7321893" y="5498704"/>
            <a:ext cx="3546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リンク先の</a:t>
            </a:r>
            <a:r>
              <a:rPr lang="en-US" altLang="ja-JP" sz="1200" dirty="0"/>
              <a:t>URL</a:t>
            </a:r>
            <a:r>
              <a:rPr lang="ja-JP" altLang="en-US" sz="1200" dirty="0"/>
              <a:t>を入力します</a:t>
            </a:r>
          </a:p>
        </p:txBody>
      </p:sp>
      <p:sp>
        <p:nvSpPr>
          <p:cNvPr id="119" name="円/楕円 17">
            <a:extLst>
              <a:ext uri="{FF2B5EF4-FFF2-40B4-BE49-F238E27FC236}">
                <a16:creationId xmlns:a16="http://schemas.microsoft.com/office/drawing/2014/main" xmlns="" id="{BEA2D8DE-75C1-4E36-93CE-B2A90D5CDF1B}"/>
              </a:ext>
            </a:extLst>
          </p:cNvPr>
          <p:cNvSpPr/>
          <p:nvPr/>
        </p:nvSpPr>
        <p:spPr>
          <a:xfrm>
            <a:off x="7069257" y="59446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xmlns="" id="{46C5D23D-6666-4678-835A-7A99E6E7E5BA}"/>
              </a:ext>
            </a:extLst>
          </p:cNvPr>
          <p:cNvSpPr/>
          <p:nvPr/>
        </p:nvSpPr>
        <p:spPr>
          <a:xfrm>
            <a:off x="7321256" y="5938172"/>
            <a:ext cx="3546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矢印のボタンを押してリンクを設定します</a:t>
            </a:r>
          </a:p>
        </p:txBody>
      </p:sp>
    </p:spTree>
    <p:extLst>
      <p:ext uri="{BB962C8B-B14F-4D97-AF65-F5344CB8AC3E}">
        <p14:creationId xmlns:p14="http://schemas.microsoft.com/office/powerpoint/2010/main" val="261725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BE36626-6CF2-4019-871E-F1EF83F8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D1EDB0D-36F8-4931-81A4-069C13D2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IncLoop. All Rights Reserved.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22990A0-2DF3-4607-B162-2BE99EA6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751"/>
            <a:ext cx="10343610" cy="4731340"/>
          </a:xfrm>
        </p:spPr>
        <p:txBody>
          <a:bodyPr>
            <a:normAutofit/>
          </a:bodyPr>
          <a:lstStyle/>
          <a:p>
            <a:pPr>
              <a:tabLst>
                <a:tab pos="719138" algn="r"/>
                <a:tab pos="9332913" algn="l"/>
                <a:tab pos="9690100" algn="l"/>
              </a:tabLst>
            </a:pPr>
            <a:r>
              <a:rPr lang="en-US" altLang="ja-JP" sz="2000" dirty="0">
                <a:hlinkClick r:id="rId2" action="ppaction://hlinksldjump"/>
              </a:rPr>
              <a:t>1</a:t>
            </a:r>
            <a:r>
              <a:rPr lang="ja-JP" altLang="en-US" sz="2000" dirty="0">
                <a:hlinkClick r:id="rId2" action="ppaction://hlinksldjump"/>
              </a:rPr>
              <a:t>．管理画面にログイン</a:t>
            </a:r>
            <a:r>
              <a:rPr lang="ja-JP" altLang="en-US" sz="2000" dirty="0" smtClean="0">
                <a:hlinkClick r:id="rId2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Heavy" dirty="0" smtClean="0"/>
              <a:t>	</a:t>
            </a:r>
            <a:r>
              <a:rPr lang="en-US" altLang="ja-JP" sz="2000" dirty="0" smtClean="0"/>
              <a:t>3</a:t>
            </a:r>
            <a:endParaRPr lang="en-US" altLang="ja-JP" sz="2000" dirty="0"/>
          </a:p>
          <a:p>
            <a:pPr>
              <a:tabLst>
                <a:tab pos="719138" algn="r"/>
                <a:tab pos="9332913" algn="l"/>
                <a:tab pos="9690100" algn="l"/>
              </a:tabLst>
            </a:pPr>
            <a:r>
              <a:rPr lang="en-US" altLang="ja-JP" sz="2000" dirty="0">
                <a:hlinkClick r:id="rId3" action="ppaction://hlinksldjump"/>
              </a:rPr>
              <a:t>2</a:t>
            </a:r>
            <a:r>
              <a:rPr lang="ja-JP" altLang="en-US" sz="2000" dirty="0">
                <a:hlinkClick r:id="rId3" action="ppaction://hlinksldjump"/>
              </a:rPr>
              <a:t>．管理画面からログアウト</a:t>
            </a:r>
            <a:r>
              <a:rPr lang="ja-JP" altLang="en-US" sz="2000" dirty="0" smtClean="0">
                <a:hlinkClick r:id="rId3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4</a:t>
            </a:r>
            <a:endParaRPr lang="ja-JP" altLang="en-US" sz="2000" dirty="0"/>
          </a:p>
          <a:p>
            <a:pPr>
              <a:tabLst>
                <a:tab pos="9332913" algn="l"/>
                <a:tab pos="9690100" algn="l"/>
              </a:tabLst>
            </a:pPr>
            <a:r>
              <a:rPr lang="en-US" altLang="ja-JP" sz="2000" dirty="0">
                <a:hlinkClick r:id="rId4" action="ppaction://hlinksldjump"/>
              </a:rPr>
              <a:t>3-1.</a:t>
            </a:r>
            <a:r>
              <a:rPr lang="ja-JP" altLang="en-US" sz="2000" dirty="0">
                <a:hlinkClick r:id="rId4" action="ppaction://hlinksldjump"/>
              </a:rPr>
              <a:t>「お知らせ」を投稿</a:t>
            </a:r>
            <a:r>
              <a:rPr lang="ja-JP" altLang="en-US" sz="2000" dirty="0" smtClean="0">
                <a:hlinkClick r:id="rId4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/>
              <a:t>	</a:t>
            </a:r>
            <a:r>
              <a:rPr lang="en-US" altLang="ja-JP" sz="2000" dirty="0" smtClean="0"/>
              <a:t>5</a:t>
            </a:r>
            <a:endParaRPr lang="en-US" altLang="ja-JP" sz="2000" dirty="0"/>
          </a:p>
          <a:p>
            <a:pPr>
              <a:tabLst>
                <a:tab pos="9332913" algn="l"/>
                <a:tab pos="9690100" algn="l"/>
              </a:tabLst>
            </a:pPr>
            <a:r>
              <a:rPr lang="en-US" altLang="ja-JP" sz="2000" dirty="0">
                <a:hlinkClick r:id="rId5" action="ppaction://hlinksldjump"/>
              </a:rPr>
              <a:t>4-1.</a:t>
            </a:r>
            <a:r>
              <a:rPr lang="ja-JP" altLang="en-US" sz="2000" dirty="0">
                <a:hlinkClick r:id="rId5" action="ppaction://hlinksldjump"/>
              </a:rPr>
              <a:t>「企業・個人の取り組み事例」を投稿</a:t>
            </a:r>
            <a:r>
              <a:rPr lang="ja-JP" altLang="en-US" sz="2000" dirty="0" smtClean="0">
                <a:hlinkClick r:id="rId5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45</a:t>
            </a:r>
            <a:endParaRPr lang="ja-JP" altLang="en-US" sz="2000" dirty="0"/>
          </a:p>
          <a:p>
            <a:pPr>
              <a:tabLst>
                <a:tab pos="9332913" algn="l"/>
                <a:tab pos="9690100" algn="l"/>
              </a:tabLst>
            </a:pPr>
            <a:r>
              <a:rPr lang="en-US" altLang="ja-JP" sz="2000" dirty="0">
                <a:hlinkClick r:id="rId6" action="ppaction://hlinksldjump"/>
              </a:rPr>
              <a:t>5-1.</a:t>
            </a:r>
            <a:r>
              <a:rPr lang="ja-JP" altLang="en-US" sz="2000" dirty="0">
                <a:hlinkClick r:id="rId6" action="ppaction://hlinksldjump"/>
              </a:rPr>
              <a:t>「イベント情報」を投稿</a:t>
            </a:r>
            <a:r>
              <a:rPr lang="ja-JP" altLang="en-US" sz="2000" dirty="0" smtClean="0">
                <a:hlinkClick r:id="rId6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48</a:t>
            </a:r>
            <a:endParaRPr lang="ja-JP" altLang="en-US" sz="2000" dirty="0"/>
          </a:p>
          <a:p>
            <a:pPr>
              <a:tabLst>
                <a:tab pos="9332913" algn="l"/>
              </a:tabLst>
            </a:pPr>
            <a:r>
              <a:rPr lang="en-US" altLang="ja-JP" sz="2000" dirty="0">
                <a:hlinkClick r:id="rId7" action="ppaction://hlinksldjump"/>
              </a:rPr>
              <a:t>6-1.</a:t>
            </a:r>
            <a:r>
              <a:rPr lang="ja-JP" altLang="en-US" sz="2000" dirty="0">
                <a:hlinkClick r:id="rId7" action="ppaction://hlinksldjump"/>
              </a:rPr>
              <a:t>「相模原市の取り組み」を投稿</a:t>
            </a:r>
            <a:r>
              <a:rPr lang="ja-JP" altLang="en-US" sz="2000" dirty="0" smtClean="0">
                <a:hlinkClick r:id="rId7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51</a:t>
            </a:r>
            <a:endParaRPr lang="ja-JP" altLang="en-US" sz="2000" dirty="0"/>
          </a:p>
          <a:p>
            <a:pPr>
              <a:tabLst>
                <a:tab pos="9332913" algn="l"/>
              </a:tabLst>
            </a:pPr>
            <a:r>
              <a:rPr lang="en-US" altLang="ja-JP" sz="2000" dirty="0">
                <a:hlinkClick r:id="rId8" action="ppaction://hlinksldjump"/>
              </a:rPr>
              <a:t>7-1. </a:t>
            </a:r>
            <a:r>
              <a:rPr lang="ja-JP" altLang="en-US" sz="2000" dirty="0">
                <a:hlinkClick r:id="rId8" action="ppaction://hlinksldjump"/>
              </a:rPr>
              <a:t>固定ページを編集</a:t>
            </a:r>
            <a:r>
              <a:rPr lang="ja-JP" altLang="en-US" sz="2000" dirty="0" smtClean="0">
                <a:hlinkClick r:id="rId8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54</a:t>
            </a:r>
            <a:endParaRPr lang="ja-JP" altLang="en-US" sz="2000" dirty="0"/>
          </a:p>
          <a:p>
            <a:pPr>
              <a:tabLst>
                <a:tab pos="9332913" algn="l"/>
              </a:tabLst>
            </a:pPr>
            <a:r>
              <a:rPr lang="en-US" altLang="ja-JP" sz="2000" dirty="0">
                <a:hlinkClick r:id="rId9" action="ppaction://hlinksldjump"/>
              </a:rPr>
              <a:t>8-1. </a:t>
            </a:r>
            <a:r>
              <a:rPr lang="ja-JP" altLang="en-US" sz="2000" dirty="0">
                <a:hlinkClick r:id="rId9" action="ppaction://hlinksldjump"/>
              </a:rPr>
              <a:t>投稿ページを編集</a:t>
            </a:r>
            <a:r>
              <a:rPr lang="ja-JP" altLang="en-US" sz="2000" dirty="0" smtClean="0">
                <a:hlinkClick r:id="rId9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56</a:t>
            </a:r>
            <a:endParaRPr lang="en-US" altLang="ja-JP" sz="2000" dirty="0"/>
          </a:p>
          <a:p>
            <a:pPr>
              <a:tabLst>
                <a:tab pos="9332913" algn="l"/>
              </a:tabLst>
            </a:pPr>
            <a:r>
              <a:rPr lang="en-US" altLang="ja-JP" sz="2000" dirty="0">
                <a:hlinkClick r:id="rId10" action="ppaction://hlinksldjump"/>
              </a:rPr>
              <a:t>9-1. </a:t>
            </a:r>
            <a:r>
              <a:rPr lang="ja-JP" altLang="en-US" sz="2000" dirty="0">
                <a:hlinkClick r:id="rId10" action="ppaction://hlinksldjump"/>
              </a:rPr>
              <a:t>トップページの回転画像を投稿</a:t>
            </a:r>
            <a:r>
              <a:rPr lang="ja-JP" altLang="en-US" sz="2000" dirty="0" smtClean="0">
                <a:hlinkClick r:id="rId10" action="ppaction://hlinksldjump"/>
              </a:rPr>
              <a:t>する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58</a:t>
            </a:r>
            <a:endParaRPr lang="en-US" altLang="ja-JP" sz="2000" dirty="0"/>
          </a:p>
          <a:p>
            <a:pPr>
              <a:tabLst>
                <a:tab pos="9332913" algn="l"/>
              </a:tabLst>
            </a:pPr>
            <a:r>
              <a:rPr lang="en-US" altLang="ja-JP" sz="2000" dirty="0">
                <a:hlinkClick r:id="rId11" action="ppaction://hlinksldjump"/>
              </a:rPr>
              <a:t>10</a:t>
            </a:r>
            <a:r>
              <a:rPr lang="ja-JP" altLang="en-US" sz="2000" dirty="0">
                <a:hlinkClick r:id="rId11" action="ppaction://hlinksldjump"/>
              </a:rPr>
              <a:t>．その他操作方法に</a:t>
            </a:r>
            <a:r>
              <a:rPr lang="ja-JP" altLang="en-US" sz="2000" dirty="0" smtClean="0">
                <a:hlinkClick r:id="rId11" action="ppaction://hlinksldjump"/>
              </a:rPr>
              <a:t>関して</a:t>
            </a:r>
            <a:r>
              <a:rPr lang="ja-JP" altLang="en-US" sz="2000" dirty="0" smtClean="0"/>
              <a:t>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61</a:t>
            </a:r>
          </a:p>
          <a:p>
            <a:pPr>
              <a:tabLst>
                <a:tab pos="9332913" algn="l"/>
              </a:tabLst>
            </a:pPr>
            <a:r>
              <a:rPr lang="en-US" altLang="ja-JP" sz="2000" u="sng" dirty="0" smtClean="0">
                <a:solidFill>
                  <a:schemeClr val="accent1">
                    <a:lumMod val="75000"/>
                  </a:schemeClr>
                </a:solidFill>
              </a:rPr>
              <a:t>11.</a:t>
            </a:r>
            <a:r>
              <a:rPr lang="ja-JP" alt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さがみはら</a:t>
            </a:r>
            <a:r>
              <a:rPr lang="en-US" altLang="ja-JP" sz="2000" u="sng" dirty="0" smtClean="0">
                <a:solidFill>
                  <a:schemeClr val="accent1">
                    <a:lumMod val="75000"/>
                  </a:schemeClr>
                </a:solidFill>
              </a:rPr>
              <a:t>SDGs</a:t>
            </a:r>
            <a:r>
              <a:rPr lang="ja-JP" alt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パートナーを登録する </a:t>
            </a:r>
            <a:r>
              <a:rPr lang="en-US" altLang="ja-JP" sz="2000" u="dash" dirty="0" smtClean="0"/>
              <a:t>	</a:t>
            </a:r>
            <a:r>
              <a:rPr lang="en-US" altLang="ja-JP" sz="2000" dirty="0" smtClean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89361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キャラクターの吹き出しテキストの作成方法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キャラクターの吹き出し設定</a:t>
            </a: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68EEE9C5-C12A-4264-9FB2-A986FBA91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6" y="1968084"/>
            <a:ext cx="1699104" cy="1995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1" name="角丸四角形 23">
            <a:extLst>
              <a:ext uri="{FF2B5EF4-FFF2-40B4-BE49-F238E27FC236}">
                <a16:creationId xmlns:a16="http://schemas.microsoft.com/office/drawing/2014/main" xmlns="" id="{A3778DDC-060D-4393-AD4B-C157B98C1963}"/>
              </a:ext>
            </a:extLst>
          </p:cNvPr>
          <p:cNvSpPr/>
          <p:nvPr/>
        </p:nvSpPr>
        <p:spPr>
          <a:xfrm>
            <a:off x="917280" y="3087000"/>
            <a:ext cx="360000" cy="36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407169C1-6729-4335-AF35-30859B151A35}"/>
              </a:ext>
            </a:extLst>
          </p:cNvPr>
          <p:cNvSpPr/>
          <p:nvPr/>
        </p:nvSpPr>
        <p:spPr>
          <a:xfrm>
            <a:off x="604152" y="312937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79AF306D-209E-46CA-8608-400CC1F1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79" y="1968084"/>
            <a:ext cx="5154222" cy="2827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3" name="円/楕円 17">
            <a:extLst>
              <a:ext uri="{FF2B5EF4-FFF2-40B4-BE49-F238E27FC236}">
                <a16:creationId xmlns:a16="http://schemas.microsoft.com/office/drawing/2014/main" xmlns="" id="{234E6BA4-55DE-49DB-8C39-C0EA03D0EB14}"/>
              </a:ext>
            </a:extLst>
          </p:cNvPr>
          <p:cNvSpPr/>
          <p:nvPr/>
        </p:nvSpPr>
        <p:spPr>
          <a:xfrm>
            <a:off x="7080166" y="199962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54" name="角丸四角形 23">
            <a:extLst>
              <a:ext uri="{FF2B5EF4-FFF2-40B4-BE49-F238E27FC236}">
                <a16:creationId xmlns:a16="http://schemas.microsoft.com/office/drawing/2014/main" xmlns="" id="{26FAAC8D-ED8C-4A8A-91FD-F5D4011F420C}"/>
              </a:ext>
            </a:extLst>
          </p:cNvPr>
          <p:cNvSpPr/>
          <p:nvPr/>
        </p:nvSpPr>
        <p:spPr>
          <a:xfrm>
            <a:off x="6213331" y="1950612"/>
            <a:ext cx="1787670" cy="2844054"/>
          </a:xfrm>
          <a:prstGeom prst="roundRect">
            <a:avLst>
              <a:gd name="adj" fmla="val 427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8" name="角丸四角形 23">
            <a:extLst>
              <a:ext uri="{FF2B5EF4-FFF2-40B4-BE49-F238E27FC236}">
                <a16:creationId xmlns:a16="http://schemas.microsoft.com/office/drawing/2014/main" xmlns="" id="{0CAC4680-A6C1-4FDF-B2AB-3630D0D80B57}"/>
              </a:ext>
            </a:extLst>
          </p:cNvPr>
          <p:cNvSpPr/>
          <p:nvPr/>
        </p:nvSpPr>
        <p:spPr>
          <a:xfrm>
            <a:off x="3440418" y="2337489"/>
            <a:ext cx="2293631" cy="507926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9" name="円/楕円 17">
            <a:extLst>
              <a:ext uri="{FF2B5EF4-FFF2-40B4-BE49-F238E27FC236}">
                <a16:creationId xmlns:a16="http://schemas.microsoft.com/office/drawing/2014/main" xmlns="" id="{3DB80107-0393-4EC5-A18D-E71308962952}"/>
              </a:ext>
            </a:extLst>
          </p:cNvPr>
          <p:cNvSpPr/>
          <p:nvPr/>
        </p:nvSpPr>
        <p:spPr>
          <a:xfrm>
            <a:off x="4461233" y="204068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xmlns="" id="{C00B133E-F563-4323-8DC0-EF94976AC504}"/>
              </a:ext>
            </a:extLst>
          </p:cNvPr>
          <p:cNvSpPr txBox="1"/>
          <p:nvPr/>
        </p:nvSpPr>
        <p:spPr>
          <a:xfrm>
            <a:off x="726991" y="4875277"/>
            <a:ext cx="10750634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61" name="円/楕円 17">
            <a:extLst>
              <a:ext uri="{FF2B5EF4-FFF2-40B4-BE49-F238E27FC236}">
                <a16:creationId xmlns:a16="http://schemas.microsoft.com/office/drawing/2014/main" xmlns="" id="{1FAC50BE-4229-4577-AA88-A00F1340E142}"/>
              </a:ext>
            </a:extLst>
          </p:cNvPr>
          <p:cNvSpPr/>
          <p:nvPr/>
        </p:nvSpPr>
        <p:spPr>
          <a:xfrm>
            <a:off x="847443" y="502371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xmlns="" id="{7C98ED37-0CD2-4D9E-84B4-F962C0F03106}"/>
              </a:ext>
            </a:extLst>
          </p:cNvPr>
          <p:cNvSpPr/>
          <p:nvPr/>
        </p:nvSpPr>
        <p:spPr>
          <a:xfrm>
            <a:off x="1099441" y="5017245"/>
            <a:ext cx="10365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「一般ブロック」の「フキダシ」を選択します</a:t>
            </a:r>
          </a:p>
        </p:txBody>
      </p:sp>
      <p:sp>
        <p:nvSpPr>
          <p:cNvPr id="63" name="円/楕円 17">
            <a:extLst>
              <a:ext uri="{FF2B5EF4-FFF2-40B4-BE49-F238E27FC236}">
                <a16:creationId xmlns:a16="http://schemas.microsoft.com/office/drawing/2014/main" xmlns="" id="{232090EE-50F5-4C65-B218-DD4FDD42ACA3}"/>
              </a:ext>
            </a:extLst>
          </p:cNvPr>
          <p:cNvSpPr/>
          <p:nvPr/>
        </p:nvSpPr>
        <p:spPr>
          <a:xfrm>
            <a:off x="847443" y="533526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xmlns="" id="{1CB58E3F-EC02-4884-9C92-3D2E7D36CEDE}"/>
              </a:ext>
            </a:extLst>
          </p:cNvPr>
          <p:cNvSpPr/>
          <p:nvPr/>
        </p:nvSpPr>
        <p:spPr>
          <a:xfrm>
            <a:off x="1099441" y="5328797"/>
            <a:ext cx="10365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「フキダシ設定」の項目で「アバター」「向き」「デザイン」「サイズ」「オプション」の各種設定を行います</a:t>
            </a:r>
            <a:endParaRPr lang="en-US" altLang="ja-JP" sz="1200" dirty="0"/>
          </a:p>
        </p:txBody>
      </p:sp>
      <p:sp>
        <p:nvSpPr>
          <p:cNvPr id="65" name="円/楕円 17">
            <a:extLst>
              <a:ext uri="{FF2B5EF4-FFF2-40B4-BE49-F238E27FC236}">
                <a16:creationId xmlns:a16="http://schemas.microsoft.com/office/drawing/2014/main" xmlns="" id="{631EB426-4981-4380-A994-46A084F63DBB}"/>
              </a:ext>
            </a:extLst>
          </p:cNvPr>
          <p:cNvSpPr/>
          <p:nvPr/>
        </p:nvSpPr>
        <p:spPr>
          <a:xfrm>
            <a:off x="848080" y="56573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xmlns="" id="{521E864C-2D82-4E83-A7CC-476B1A24746B}"/>
              </a:ext>
            </a:extLst>
          </p:cNvPr>
          <p:cNvSpPr/>
          <p:nvPr/>
        </p:nvSpPr>
        <p:spPr>
          <a:xfrm>
            <a:off x="1100079" y="5650912"/>
            <a:ext cx="10377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「フキダシ設定」の下には「色設定」の項目がありますので、背景色や文字色の設定を行います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CC3595D7-2163-453F-969E-3D2929B3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1" y="1971636"/>
            <a:ext cx="1597511" cy="2844054"/>
          </a:xfrm>
          <a:prstGeom prst="rect">
            <a:avLst/>
          </a:prstGeom>
        </p:spPr>
      </p:pic>
      <p:sp>
        <p:nvSpPr>
          <p:cNvPr id="70" name="円/楕円 17">
            <a:extLst>
              <a:ext uri="{FF2B5EF4-FFF2-40B4-BE49-F238E27FC236}">
                <a16:creationId xmlns:a16="http://schemas.microsoft.com/office/drawing/2014/main" xmlns="" id="{AD54E3FD-5F08-41A2-9E86-E0D0A2CD5231}"/>
              </a:ext>
            </a:extLst>
          </p:cNvPr>
          <p:cNvSpPr/>
          <p:nvPr/>
        </p:nvSpPr>
        <p:spPr>
          <a:xfrm>
            <a:off x="848080" y="599075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xmlns="" id="{39DACA25-149A-4D5C-A683-96306222A98B}"/>
              </a:ext>
            </a:extLst>
          </p:cNvPr>
          <p:cNvSpPr/>
          <p:nvPr/>
        </p:nvSpPr>
        <p:spPr>
          <a:xfrm>
            <a:off x="1100079" y="5984287"/>
            <a:ext cx="10377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吹き出しのテキストを入力します</a:t>
            </a:r>
          </a:p>
        </p:txBody>
      </p:sp>
      <p:sp>
        <p:nvSpPr>
          <p:cNvPr id="73" name="円/楕円 17">
            <a:extLst>
              <a:ext uri="{FF2B5EF4-FFF2-40B4-BE49-F238E27FC236}">
                <a16:creationId xmlns:a16="http://schemas.microsoft.com/office/drawing/2014/main" xmlns="" id="{F9EA643F-9BA8-4E4E-B642-C4A4D39AD242}"/>
              </a:ext>
            </a:extLst>
          </p:cNvPr>
          <p:cNvSpPr/>
          <p:nvPr/>
        </p:nvSpPr>
        <p:spPr>
          <a:xfrm>
            <a:off x="9038236" y="198949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80" name="角丸四角形 23">
            <a:extLst>
              <a:ext uri="{FF2B5EF4-FFF2-40B4-BE49-F238E27FC236}">
                <a16:creationId xmlns:a16="http://schemas.microsoft.com/office/drawing/2014/main" xmlns="" id="{92BA5833-8F60-4881-8AEB-3610DB746594}"/>
              </a:ext>
            </a:extLst>
          </p:cNvPr>
          <p:cNvSpPr/>
          <p:nvPr/>
        </p:nvSpPr>
        <p:spPr>
          <a:xfrm>
            <a:off x="8171401" y="1940485"/>
            <a:ext cx="1597511" cy="2844054"/>
          </a:xfrm>
          <a:prstGeom prst="roundRect">
            <a:avLst>
              <a:gd name="adj" fmla="val 427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xmlns="" id="{1F70CC69-C16C-43B2-92E8-0751DE746909}"/>
              </a:ext>
            </a:extLst>
          </p:cNvPr>
          <p:cNvSpPr/>
          <p:nvPr/>
        </p:nvSpPr>
        <p:spPr>
          <a:xfrm>
            <a:off x="2507849" y="2762836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66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写真と文字の加工写真&#10;&#10;自動的に生成された説明">
            <a:extLst>
              <a:ext uri="{FF2B5EF4-FFF2-40B4-BE49-F238E27FC236}">
                <a16:creationId xmlns:a16="http://schemas.microsoft.com/office/drawing/2014/main" xmlns="" id="{95780631-5E5B-4F11-BF36-8B71B8A0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1962092"/>
            <a:ext cx="1724624" cy="16320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吹き出し画像の登録方法①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吹き出し画像の登録方法</a:t>
            </a:r>
          </a:p>
        </p:txBody>
      </p:sp>
      <p:sp>
        <p:nvSpPr>
          <p:cNvPr id="51" name="角丸四角形 23">
            <a:extLst>
              <a:ext uri="{FF2B5EF4-FFF2-40B4-BE49-F238E27FC236}">
                <a16:creationId xmlns:a16="http://schemas.microsoft.com/office/drawing/2014/main" xmlns="" id="{A3778DDC-060D-4393-AD4B-C157B98C1963}"/>
              </a:ext>
            </a:extLst>
          </p:cNvPr>
          <p:cNvSpPr/>
          <p:nvPr/>
        </p:nvSpPr>
        <p:spPr>
          <a:xfrm>
            <a:off x="1571643" y="3144464"/>
            <a:ext cx="470397" cy="21513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407169C1-6729-4335-AF35-30859B151A35}"/>
              </a:ext>
            </a:extLst>
          </p:cNvPr>
          <p:cNvSpPr/>
          <p:nvPr/>
        </p:nvSpPr>
        <p:spPr>
          <a:xfrm>
            <a:off x="1258516" y="31238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xmlns="" id="{1F70CC69-C16C-43B2-92E8-0751DE746909}"/>
              </a:ext>
            </a:extLst>
          </p:cNvPr>
          <p:cNvSpPr/>
          <p:nvPr/>
        </p:nvSpPr>
        <p:spPr>
          <a:xfrm>
            <a:off x="2507849" y="2638941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4ACDF57B-106E-4695-B74D-41A9C8EA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83" y="1962093"/>
            <a:ext cx="2594657" cy="21578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角丸四角形 23">
            <a:extLst>
              <a:ext uri="{FF2B5EF4-FFF2-40B4-BE49-F238E27FC236}">
                <a16:creationId xmlns:a16="http://schemas.microsoft.com/office/drawing/2014/main" xmlns="" id="{69A6BE7D-FA50-47CC-9696-AEB1D620AC33}"/>
              </a:ext>
            </a:extLst>
          </p:cNvPr>
          <p:cNvSpPr/>
          <p:nvPr/>
        </p:nvSpPr>
        <p:spPr>
          <a:xfrm>
            <a:off x="2830783" y="2817438"/>
            <a:ext cx="2650891" cy="1358859"/>
          </a:xfrm>
          <a:prstGeom prst="roundRect">
            <a:avLst>
              <a:gd name="adj" fmla="val 667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xmlns="" id="{5B626197-DD43-4DD8-9737-5C58CDE90177}"/>
              </a:ext>
            </a:extLst>
          </p:cNvPr>
          <p:cNvSpPr/>
          <p:nvPr/>
        </p:nvSpPr>
        <p:spPr>
          <a:xfrm>
            <a:off x="4038600" y="247835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2" name="角丸四角形 23">
            <a:extLst>
              <a:ext uri="{FF2B5EF4-FFF2-40B4-BE49-F238E27FC236}">
                <a16:creationId xmlns:a16="http://schemas.microsoft.com/office/drawing/2014/main" xmlns="" id="{A6037EC6-BBA2-405C-8865-6E8162CF1F1F}"/>
              </a:ext>
            </a:extLst>
          </p:cNvPr>
          <p:cNvSpPr/>
          <p:nvPr/>
        </p:nvSpPr>
        <p:spPr>
          <a:xfrm>
            <a:off x="2965154" y="2884850"/>
            <a:ext cx="640195" cy="633413"/>
          </a:xfrm>
          <a:prstGeom prst="roundRect">
            <a:avLst>
              <a:gd name="adj" fmla="val 282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2F664DB5-528F-414E-9376-D1CAAFC447F4}"/>
              </a:ext>
            </a:extLst>
          </p:cNvPr>
          <p:cNvSpPr/>
          <p:nvPr/>
        </p:nvSpPr>
        <p:spPr>
          <a:xfrm>
            <a:off x="3328480" y="321559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3</a:t>
            </a:r>
            <a:endParaRPr kumimoji="1" lang="ja-JP" altLang="en-US" sz="1400" dirty="0"/>
          </a:p>
        </p:txBody>
      </p:sp>
      <p:pic>
        <p:nvPicPr>
          <p:cNvPr id="10" name="図 9" descr="男, モニター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xmlns="" id="{32D7F3FA-D487-4352-BDE6-C5582DC5F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71" y="1962092"/>
            <a:ext cx="3345075" cy="27284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矢印: 右 36">
            <a:extLst>
              <a:ext uri="{FF2B5EF4-FFF2-40B4-BE49-F238E27FC236}">
                <a16:creationId xmlns:a16="http://schemas.microsoft.com/office/drawing/2014/main" xmlns="" id="{F680D90F-08EB-4812-87CA-B6CCDE1708D7}"/>
              </a:ext>
            </a:extLst>
          </p:cNvPr>
          <p:cNvSpPr/>
          <p:nvPr/>
        </p:nvSpPr>
        <p:spPr>
          <a:xfrm>
            <a:off x="5552374" y="2994216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23">
            <a:extLst>
              <a:ext uri="{FF2B5EF4-FFF2-40B4-BE49-F238E27FC236}">
                <a16:creationId xmlns:a16="http://schemas.microsoft.com/office/drawing/2014/main" xmlns="" id="{CDEB1DFF-396F-43D2-8DDA-58EC4C4869E1}"/>
              </a:ext>
            </a:extLst>
          </p:cNvPr>
          <p:cNvSpPr/>
          <p:nvPr/>
        </p:nvSpPr>
        <p:spPr>
          <a:xfrm>
            <a:off x="8153400" y="4195113"/>
            <a:ext cx="938349" cy="109848"/>
          </a:xfrm>
          <a:prstGeom prst="roundRect">
            <a:avLst>
              <a:gd name="adj" fmla="val 282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9" name="円/楕円 17">
            <a:extLst>
              <a:ext uri="{FF2B5EF4-FFF2-40B4-BE49-F238E27FC236}">
                <a16:creationId xmlns:a16="http://schemas.microsoft.com/office/drawing/2014/main" xmlns="" id="{81BB1835-5C3D-407E-A1D8-D55D65FDD4BA}"/>
              </a:ext>
            </a:extLst>
          </p:cNvPr>
          <p:cNvSpPr/>
          <p:nvPr/>
        </p:nvSpPr>
        <p:spPr>
          <a:xfrm>
            <a:off x="8496574" y="389077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E8364429-86F3-437A-AA17-327493BD2A7A}"/>
              </a:ext>
            </a:extLst>
          </p:cNvPr>
          <p:cNvSpPr txBox="1"/>
          <p:nvPr/>
        </p:nvSpPr>
        <p:spPr>
          <a:xfrm>
            <a:off x="726991" y="4805606"/>
            <a:ext cx="10750634" cy="158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1" name="円/楕円 17">
            <a:extLst>
              <a:ext uri="{FF2B5EF4-FFF2-40B4-BE49-F238E27FC236}">
                <a16:creationId xmlns:a16="http://schemas.microsoft.com/office/drawing/2014/main" xmlns="" id="{B30584C9-71B6-4673-B77C-39B830CFD822}"/>
              </a:ext>
            </a:extLst>
          </p:cNvPr>
          <p:cNvSpPr/>
          <p:nvPr/>
        </p:nvSpPr>
        <p:spPr>
          <a:xfrm>
            <a:off x="847443" y="487566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xmlns="" id="{511E7DDD-B2B9-4314-9597-10C6657BDDAE}"/>
              </a:ext>
            </a:extLst>
          </p:cNvPr>
          <p:cNvSpPr/>
          <p:nvPr/>
        </p:nvSpPr>
        <p:spPr>
          <a:xfrm>
            <a:off x="1099441" y="4869195"/>
            <a:ext cx="10365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「メディア」の「ライブラリ」を選択します</a:t>
            </a:r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8C6A7912-CE85-487A-8D93-A4ED20D32967}"/>
              </a:ext>
            </a:extLst>
          </p:cNvPr>
          <p:cNvSpPr/>
          <p:nvPr/>
        </p:nvSpPr>
        <p:spPr>
          <a:xfrm>
            <a:off x="847443" y="518721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xmlns="" id="{E1B3EBF0-E188-4236-8A27-A2E50B13D99B}"/>
              </a:ext>
            </a:extLst>
          </p:cNvPr>
          <p:cNvSpPr/>
          <p:nvPr/>
        </p:nvSpPr>
        <p:spPr>
          <a:xfrm>
            <a:off x="1099441" y="5180747"/>
            <a:ext cx="1036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メディアライブラリの画面に画像をドラッグ＆ドロップして</a:t>
            </a:r>
            <a:r>
              <a:rPr lang="en-US" altLang="ja-JP" sz="1200" dirty="0"/>
              <a:t>WordPress</a:t>
            </a:r>
            <a:r>
              <a:rPr lang="ja-JP" altLang="en-US" sz="1200" dirty="0"/>
              <a:t>に画像を登録します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設定する画像のサイズは横</a:t>
            </a:r>
            <a:r>
              <a:rPr lang="en-US" altLang="ja-JP" sz="1200" b="1" dirty="0">
                <a:solidFill>
                  <a:srgbClr val="FF0000"/>
                </a:solidFill>
              </a:rPr>
              <a:t>300px×</a:t>
            </a:r>
            <a:r>
              <a:rPr lang="ja-JP" altLang="en-US" sz="1200" b="1" dirty="0">
                <a:solidFill>
                  <a:srgbClr val="FF0000"/>
                </a:solidFill>
              </a:rPr>
              <a:t>縦</a:t>
            </a:r>
            <a:r>
              <a:rPr lang="en-US" altLang="ja-JP" sz="1200" b="1" dirty="0">
                <a:solidFill>
                  <a:srgbClr val="FF0000"/>
                </a:solidFill>
              </a:rPr>
              <a:t>300px</a:t>
            </a:r>
            <a:r>
              <a:rPr lang="ja-JP" altLang="en-US" sz="1200" b="1" dirty="0">
                <a:solidFill>
                  <a:srgbClr val="FF0000"/>
                </a:solidFill>
              </a:rPr>
              <a:t>で、背景を透過した</a:t>
            </a:r>
            <a:r>
              <a:rPr lang="en-US" altLang="ja-JP" sz="1200" b="1" dirty="0" err="1">
                <a:solidFill>
                  <a:srgbClr val="FF0000"/>
                </a:solidFill>
              </a:rPr>
              <a:t>png</a:t>
            </a:r>
            <a:r>
              <a:rPr lang="ja-JP" altLang="en-US" sz="1200" b="1" dirty="0">
                <a:solidFill>
                  <a:srgbClr val="FF0000"/>
                </a:solidFill>
              </a:rPr>
              <a:t>形式の画像を推奨</a:t>
            </a:r>
            <a:r>
              <a:rPr lang="ja-JP" altLang="en-US" sz="1200" dirty="0"/>
              <a:t>いたします</a:t>
            </a:r>
            <a:endParaRPr lang="en-US" altLang="ja-JP" sz="1200" dirty="0"/>
          </a:p>
        </p:txBody>
      </p:sp>
      <p:sp>
        <p:nvSpPr>
          <p:cNvPr id="45" name="円/楕円 17">
            <a:extLst>
              <a:ext uri="{FF2B5EF4-FFF2-40B4-BE49-F238E27FC236}">
                <a16:creationId xmlns:a16="http://schemas.microsoft.com/office/drawing/2014/main" xmlns="" id="{B345AD16-B5F6-47C8-800E-C9C338DC1D7A}"/>
              </a:ext>
            </a:extLst>
          </p:cNvPr>
          <p:cNvSpPr/>
          <p:nvPr/>
        </p:nvSpPr>
        <p:spPr>
          <a:xfrm>
            <a:off x="848080" y="56573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="" id="{113D20CE-ABF3-4C54-A418-6F00B4973EFF}"/>
              </a:ext>
            </a:extLst>
          </p:cNvPr>
          <p:cNvSpPr/>
          <p:nvPr/>
        </p:nvSpPr>
        <p:spPr>
          <a:xfrm>
            <a:off x="1100079" y="5650909"/>
            <a:ext cx="10377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登録した画像を選択します</a:t>
            </a:r>
          </a:p>
        </p:txBody>
      </p:sp>
      <p:sp>
        <p:nvSpPr>
          <p:cNvPr id="47" name="円/楕円 17">
            <a:extLst>
              <a:ext uri="{FF2B5EF4-FFF2-40B4-BE49-F238E27FC236}">
                <a16:creationId xmlns:a16="http://schemas.microsoft.com/office/drawing/2014/main" xmlns="" id="{E57AF62E-74D4-4A42-BE7E-D4E61B42B21B}"/>
              </a:ext>
            </a:extLst>
          </p:cNvPr>
          <p:cNvSpPr/>
          <p:nvPr/>
        </p:nvSpPr>
        <p:spPr>
          <a:xfrm>
            <a:off x="848080" y="599075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5FBC5AB4-DEFC-4C8A-A5AB-66A8ADCFD017}"/>
              </a:ext>
            </a:extLst>
          </p:cNvPr>
          <p:cNvSpPr/>
          <p:nvPr/>
        </p:nvSpPr>
        <p:spPr>
          <a:xfrm>
            <a:off x="1100079" y="5984284"/>
            <a:ext cx="1037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画像の詳細画面が表示されますので、画面右下の「リンクをコピー」の箇所の</a:t>
            </a:r>
            <a:r>
              <a:rPr lang="en-US" altLang="ja-JP" sz="1200" dirty="0"/>
              <a:t>URL</a:t>
            </a:r>
            <a:r>
              <a:rPr lang="ja-JP" altLang="en-US" sz="1200" dirty="0"/>
              <a:t>の欄を全てドラッグしてコピーします</a:t>
            </a:r>
            <a:endParaRPr lang="en-US" altLang="ja-JP" sz="1200" dirty="0"/>
          </a:p>
          <a:p>
            <a:r>
              <a:rPr lang="en-US" altLang="ja-JP" sz="1200" dirty="0"/>
              <a:t>URL</a:t>
            </a:r>
            <a:r>
              <a:rPr lang="ja-JP" altLang="en-US" sz="1200" dirty="0"/>
              <a:t>の欄をコピーしたら画像の詳細画面は</a:t>
            </a:r>
            <a:r>
              <a:rPr lang="en-US" altLang="ja-JP" sz="1200" dirty="0"/>
              <a:t>×</a:t>
            </a:r>
            <a:r>
              <a:rPr lang="ja-JP" altLang="en-US" sz="1200" dirty="0"/>
              <a:t>ボタンで閉じます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41357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xmlns="" id="{07948E4F-9613-40E2-8297-928AEE417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0" y="1953421"/>
            <a:ext cx="4956005" cy="12089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図 4" descr="白黒の写真にテキストが書いてある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20EB3A52-4BA4-429A-B021-228A5F3A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1944681"/>
            <a:ext cx="1902998" cy="2702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吹き出し画像の登録方法②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吹き出し画像の登録方法</a:t>
            </a:r>
          </a:p>
        </p:txBody>
      </p:sp>
      <p:sp>
        <p:nvSpPr>
          <p:cNvPr id="51" name="角丸四角形 23">
            <a:extLst>
              <a:ext uri="{FF2B5EF4-FFF2-40B4-BE49-F238E27FC236}">
                <a16:creationId xmlns:a16="http://schemas.microsoft.com/office/drawing/2014/main" xmlns="" id="{A3778DDC-060D-4393-AD4B-C157B98C1963}"/>
              </a:ext>
            </a:extLst>
          </p:cNvPr>
          <p:cNvSpPr/>
          <p:nvPr/>
        </p:nvSpPr>
        <p:spPr>
          <a:xfrm>
            <a:off x="1658728" y="3615501"/>
            <a:ext cx="648000" cy="288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407169C1-6729-4335-AF35-30859B151A35}"/>
              </a:ext>
            </a:extLst>
          </p:cNvPr>
          <p:cNvSpPr/>
          <p:nvPr/>
        </p:nvSpPr>
        <p:spPr>
          <a:xfrm>
            <a:off x="1345602" y="362971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xmlns="" id="{C00B133E-F563-4323-8DC0-EF94976AC504}"/>
              </a:ext>
            </a:extLst>
          </p:cNvPr>
          <p:cNvSpPr txBox="1"/>
          <p:nvPr/>
        </p:nvSpPr>
        <p:spPr>
          <a:xfrm>
            <a:off x="726991" y="4701101"/>
            <a:ext cx="10750634" cy="169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61" name="円/楕円 17">
            <a:extLst>
              <a:ext uri="{FF2B5EF4-FFF2-40B4-BE49-F238E27FC236}">
                <a16:creationId xmlns:a16="http://schemas.microsoft.com/office/drawing/2014/main" xmlns="" id="{1FAC50BE-4229-4577-AA88-A00F1340E142}"/>
              </a:ext>
            </a:extLst>
          </p:cNvPr>
          <p:cNvSpPr/>
          <p:nvPr/>
        </p:nvSpPr>
        <p:spPr>
          <a:xfrm>
            <a:off x="847443" y="477987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xmlns="" id="{7C98ED37-0CD2-4D9E-84B4-F962C0F03106}"/>
              </a:ext>
            </a:extLst>
          </p:cNvPr>
          <p:cNvSpPr/>
          <p:nvPr/>
        </p:nvSpPr>
        <p:spPr>
          <a:xfrm>
            <a:off x="1099441" y="4773402"/>
            <a:ext cx="10365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「設定」の「</a:t>
            </a:r>
            <a:r>
              <a:rPr lang="en-US" altLang="ja-JP" sz="1200" dirty="0"/>
              <a:t>LIQUID SPEECH BALLOON</a:t>
            </a:r>
            <a:r>
              <a:rPr lang="ja-JP" altLang="en-US" sz="1200" dirty="0"/>
              <a:t>」を選択します</a:t>
            </a:r>
          </a:p>
        </p:txBody>
      </p:sp>
      <p:sp>
        <p:nvSpPr>
          <p:cNvPr id="63" name="円/楕円 17">
            <a:extLst>
              <a:ext uri="{FF2B5EF4-FFF2-40B4-BE49-F238E27FC236}">
                <a16:creationId xmlns:a16="http://schemas.microsoft.com/office/drawing/2014/main" xmlns="" id="{232090EE-50F5-4C65-B218-DD4FDD42ACA3}"/>
              </a:ext>
            </a:extLst>
          </p:cNvPr>
          <p:cNvSpPr/>
          <p:nvPr/>
        </p:nvSpPr>
        <p:spPr>
          <a:xfrm>
            <a:off x="847443" y="54049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7</a:t>
            </a:r>
            <a:endParaRPr kumimoji="1" lang="ja-JP" altLang="en-US" sz="1400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xmlns="" id="{1CB58E3F-EC02-4884-9C92-3D2E7D36CEDE}"/>
              </a:ext>
            </a:extLst>
          </p:cNvPr>
          <p:cNvSpPr/>
          <p:nvPr/>
        </p:nvSpPr>
        <p:spPr>
          <a:xfrm>
            <a:off x="1099441" y="5398472"/>
            <a:ext cx="10365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追加の項目に吹き出し画像の名前を入力します（</a:t>
            </a:r>
            <a:r>
              <a:rPr lang="en-US" altLang="ja-JP" sz="1200" dirty="0"/>
              <a:t>※</a:t>
            </a:r>
            <a:r>
              <a:rPr lang="ja-JP" altLang="en-US" sz="1200" dirty="0"/>
              <a:t>分かりやすい名前で設定して</a:t>
            </a:r>
            <a:r>
              <a:rPr lang="en-US" altLang="ja-JP" sz="1200" dirty="0"/>
              <a:t>OK</a:t>
            </a:r>
            <a:r>
              <a:rPr lang="ja-JP" altLang="en-US" sz="1200" dirty="0"/>
              <a:t>です）</a:t>
            </a:r>
            <a:endParaRPr lang="en-US" altLang="ja-JP" sz="1200" dirty="0"/>
          </a:p>
        </p:txBody>
      </p:sp>
      <p:sp>
        <p:nvSpPr>
          <p:cNvPr id="65" name="円/楕円 17">
            <a:extLst>
              <a:ext uri="{FF2B5EF4-FFF2-40B4-BE49-F238E27FC236}">
                <a16:creationId xmlns:a16="http://schemas.microsoft.com/office/drawing/2014/main" xmlns="" id="{631EB426-4981-4380-A994-46A084F63DBB}"/>
              </a:ext>
            </a:extLst>
          </p:cNvPr>
          <p:cNvSpPr/>
          <p:nvPr/>
        </p:nvSpPr>
        <p:spPr>
          <a:xfrm>
            <a:off x="848080" y="572705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8</a:t>
            </a:r>
            <a:endParaRPr kumimoji="1" lang="ja-JP" altLang="en-US" sz="1400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xmlns="" id="{521E864C-2D82-4E83-A7CC-476B1A24746B}"/>
              </a:ext>
            </a:extLst>
          </p:cNvPr>
          <p:cNvSpPr/>
          <p:nvPr/>
        </p:nvSpPr>
        <p:spPr>
          <a:xfrm>
            <a:off x="1100079" y="5729296"/>
            <a:ext cx="10377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　 でコピーした画像の</a:t>
            </a:r>
            <a:r>
              <a:rPr lang="en-US" altLang="ja-JP" sz="1200" dirty="0"/>
              <a:t>URL</a:t>
            </a:r>
            <a:r>
              <a:rPr lang="ja-JP" altLang="en-US" sz="1200" dirty="0"/>
              <a:t>を貼り付けます</a:t>
            </a:r>
          </a:p>
        </p:txBody>
      </p:sp>
      <p:sp>
        <p:nvSpPr>
          <p:cNvPr id="70" name="円/楕円 17">
            <a:extLst>
              <a:ext uri="{FF2B5EF4-FFF2-40B4-BE49-F238E27FC236}">
                <a16:creationId xmlns:a16="http://schemas.microsoft.com/office/drawing/2014/main" xmlns="" id="{AD54E3FD-5F08-41A2-9E86-E0D0A2CD5231}"/>
              </a:ext>
            </a:extLst>
          </p:cNvPr>
          <p:cNvSpPr/>
          <p:nvPr/>
        </p:nvSpPr>
        <p:spPr>
          <a:xfrm>
            <a:off x="848080" y="606043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9</a:t>
            </a:r>
            <a:endParaRPr kumimoji="1" lang="ja-JP" altLang="en-US" sz="1400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xmlns="" id="{39DACA25-149A-4D5C-A683-96306222A98B}"/>
              </a:ext>
            </a:extLst>
          </p:cNvPr>
          <p:cNvSpPr/>
          <p:nvPr/>
        </p:nvSpPr>
        <p:spPr>
          <a:xfrm>
            <a:off x="1100079" y="6053962"/>
            <a:ext cx="10377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「変更を保存」を押します</a:t>
            </a:r>
            <a:endParaRPr lang="en-US" altLang="ja-JP" sz="1200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xmlns="" id="{D5922079-C5C9-4A29-9372-BBEB5203137E}"/>
              </a:ext>
            </a:extLst>
          </p:cNvPr>
          <p:cNvSpPr/>
          <p:nvPr/>
        </p:nvSpPr>
        <p:spPr>
          <a:xfrm>
            <a:off x="6165882" y="2629776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602B90AA-245D-421E-B468-D03310C4E19A}"/>
              </a:ext>
            </a:extLst>
          </p:cNvPr>
          <p:cNvSpPr/>
          <p:nvPr/>
        </p:nvSpPr>
        <p:spPr>
          <a:xfrm>
            <a:off x="6999841" y="2188730"/>
            <a:ext cx="2150520" cy="252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6A67F5A8-119D-499D-9169-954BFDD2F770}"/>
              </a:ext>
            </a:extLst>
          </p:cNvPr>
          <p:cNvSpPr/>
          <p:nvPr/>
        </p:nvSpPr>
        <p:spPr>
          <a:xfrm>
            <a:off x="7936309" y="248906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7</a:t>
            </a:r>
            <a:endParaRPr kumimoji="1" lang="ja-JP" altLang="en-US" sz="1400" dirty="0"/>
          </a:p>
        </p:txBody>
      </p:sp>
      <p:sp>
        <p:nvSpPr>
          <p:cNvPr id="40" name="角丸四角形 23">
            <a:extLst>
              <a:ext uri="{FF2B5EF4-FFF2-40B4-BE49-F238E27FC236}">
                <a16:creationId xmlns:a16="http://schemas.microsoft.com/office/drawing/2014/main" xmlns="" id="{5FB7704F-BCC2-4C3C-AF7F-4ADED376B87C}"/>
              </a:ext>
            </a:extLst>
          </p:cNvPr>
          <p:cNvSpPr/>
          <p:nvPr/>
        </p:nvSpPr>
        <p:spPr>
          <a:xfrm>
            <a:off x="9157676" y="2188064"/>
            <a:ext cx="2150520" cy="252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1" name="円/楕円 17">
            <a:extLst>
              <a:ext uri="{FF2B5EF4-FFF2-40B4-BE49-F238E27FC236}">
                <a16:creationId xmlns:a16="http://schemas.microsoft.com/office/drawing/2014/main" xmlns="" id="{1816E554-54AE-4059-B689-3909459D7783}"/>
              </a:ext>
            </a:extLst>
          </p:cNvPr>
          <p:cNvSpPr/>
          <p:nvPr/>
        </p:nvSpPr>
        <p:spPr>
          <a:xfrm>
            <a:off x="10163815" y="248477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8</a:t>
            </a:r>
            <a:endParaRPr kumimoji="1" lang="ja-JP" altLang="en-US" sz="1400" dirty="0"/>
          </a:p>
        </p:txBody>
      </p:sp>
      <p:sp>
        <p:nvSpPr>
          <p:cNvPr id="42" name="角丸四角形 23">
            <a:extLst>
              <a:ext uri="{FF2B5EF4-FFF2-40B4-BE49-F238E27FC236}">
                <a16:creationId xmlns:a16="http://schemas.microsoft.com/office/drawing/2014/main" xmlns="" id="{9EEDBDEE-729D-43E5-8D54-552EAED8A7ED}"/>
              </a:ext>
            </a:extLst>
          </p:cNvPr>
          <p:cNvSpPr/>
          <p:nvPr/>
        </p:nvSpPr>
        <p:spPr>
          <a:xfrm>
            <a:off x="6620261" y="2854827"/>
            <a:ext cx="684000" cy="288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6EAB88E7-6CD0-4E1E-BF8C-1868D57E9F4A}"/>
              </a:ext>
            </a:extLst>
          </p:cNvPr>
          <p:cNvSpPr/>
          <p:nvPr/>
        </p:nvSpPr>
        <p:spPr>
          <a:xfrm>
            <a:off x="6824014" y="319879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9</a:t>
            </a:r>
            <a:endParaRPr kumimoji="1" lang="ja-JP" altLang="en-US" sz="1400" dirty="0"/>
          </a:p>
        </p:txBody>
      </p:sp>
      <p:sp>
        <p:nvSpPr>
          <p:cNvPr id="25" name="円/楕円 17">
            <a:extLst>
              <a:ext uri="{FF2B5EF4-FFF2-40B4-BE49-F238E27FC236}">
                <a16:creationId xmlns:a16="http://schemas.microsoft.com/office/drawing/2014/main" xmlns="" id="{8F3D1160-E8D9-4970-8868-CF09CBBA12B4}"/>
              </a:ext>
            </a:extLst>
          </p:cNvPr>
          <p:cNvSpPr/>
          <p:nvPr/>
        </p:nvSpPr>
        <p:spPr>
          <a:xfrm>
            <a:off x="1165602" y="576011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AD9CE6FB-8C53-404C-9AB3-D55C7CA1F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39" y="1944014"/>
            <a:ext cx="3048425" cy="16004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xmlns="" id="{33A90F14-9F31-4ECB-955E-1C661EA55B14}"/>
              </a:ext>
            </a:extLst>
          </p:cNvPr>
          <p:cNvSpPr/>
          <p:nvPr/>
        </p:nvSpPr>
        <p:spPr>
          <a:xfrm>
            <a:off x="2721981" y="2629776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23">
            <a:extLst>
              <a:ext uri="{FF2B5EF4-FFF2-40B4-BE49-F238E27FC236}">
                <a16:creationId xmlns:a16="http://schemas.microsoft.com/office/drawing/2014/main" xmlns="" id="{5622F5CD-5B4F-42DB-B2A3-EE22B34DDB11}"/>
              </a:ext>
            </a:extLst>
          </p:cNvPr>
          <p:cNvSpPr/>
          <p:nvPr/>
        </p:nvSpPr>
        <p:spPr>
          <a:xfrm>
            <a:off x="3199399" y="2336994"/>
            <a:ext cx="468000" cy="288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4FF6A45B-BBEA-431A-8094-FE799EFC1ADD}"/>
              </a:ext>
            </a:extLst>
          </p:cNvPr>
          <p:cNvSpPr/>
          <p:nvPr/>
        </p:nvSpPr>
        <p:spPr>
          <a:xfrm>
            <a:off x="3312034" y="267477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42E4B07A-B6D6-4879-A87D-1389F3903EAC}"/>
              </a:ext>
            </a:extLst>
          </p:cNvPr>
          <p:cNvSpPr/>
          <p:nvPr/>
        </p:nvSpPr>
        <p:spPr>
          <a:xfrm>
            <a:off x="843086" y="509578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xmlns="" id="{F428234B-B86D-48DD-BE06-B1E702BBCDB1}"/>
              </a:ext>
            </a:extLst>
          </p:cNvPr>
          <p:cNvSpPr/>
          <p:nvPr/>
        </p:nvSpPr>
        <p:spPr>
          <a:xfrm>
            <a:off x="1095084" y="5089316"/>
            <a:ext cx="10365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画面下部の「追加」を押して項目を追加します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80082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「解説」コンテンツの表示①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解説コンテンツの表示方法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974430" y="2963175"/>
            <a:ext cx="360000" cy="36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8B75A7D5-565B-4467-88A8-25D31F26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00" y="2032958"/>
            <a:ext cx="4114801" cy="2932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69955" y="2032957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250905" y="3327307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670441" y="301717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531475" y="204777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87810" y="332317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81601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302053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54052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302053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54052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「解説」を選択します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302690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54689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302690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54689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F51EE1A5-8A53-42C0-826E-396B0357DB2B}"/>
              </a:ext>
            </a:extLst>
          </p:cNvPr>
          <p:cNvSpPr/>
          <p:nvPr/>
        </p:nvSpPr>
        <p:spPr>
          <a:xfrm>
            <a:off x="7506427" y="3598386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217142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2D0973CA-58DF-4E13-B6A0-B825B86544F5}"/>
              </a:ext>
            </a:extLst>
          </p:cNvPr>
          <p:cNvSpPr txBox="1"/>
          <p:nvPr/>
        </p:nvSpPr>
        <p:spPr>
          <a:xfrm>
            <a:off x="5124239" y="2050674"/>
            <a:ext cx="6152864" cy="363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「解説」コンテンツの表示②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23304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解説コンテンツの表示方法</a:t>
            </a:r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C141582C-AD40-49BE-A34B-86D664FBE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8585"/>
            <a:ext cx="4256603" cy="16537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EF51936-4320-4892-9A7D-D6C6EE58C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19" y="3533816"/>
            <a:ext cx="5192162" cy="19570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角丸四角形 23">
            <a:extLst>
              <a:ext uri="{FF2B5EF4-FFF2-40B4-BE49-F238E27FC236}">
                <a16:creationId xmlns:a16="http://schemas.microsoft.com/office/drawing/2014/main" xmlns="" id="{A9D3E844-B094-449C-BE97-F822ECA7CF5E}"/>
              </a:ext>
            </a:extLst>
          </p:cNvPr>
          <p:cNvSpPr/>
          <p:nvPr/>
        </p:nvSpPr>
        <p:spPr>
          <a:xfrm>
            <a:off x="1326855" y="2409729"/>
            <a:ext cx="122400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角丸四角形 23">
            <a:extLst>
              <a:ext uri="{FF2B5EF4-FFF2-40B4-BE49-F238E27FC236}">
                <a16:creationId xmlns:a16="http://schemas.microsoft.com/office/drawing/2014/main" xmlns="" id="{1A4161DD-755C-4879-960E-7C868F3ABA1D}"/>
              </a:ext>
            </a:extLst>
          </p:cNvPr>
          <p:cNvSpPr/>
          <p:nvPr/>
        </p:nvSpPr>
        <p:spPr>
          <a:xfrm>
            <a:off x="945855" y="2812890"/>
            <a:ext cx="3959520" cy="80661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xmlns="" id="{52CECE7F-6749-46F9-B40F-78FA2DE95417}"/>
              </a:ext>
            </a:extLst>
          </p:cNvPr>
          <p:cNvSpPr/>
          <p:nvPr/>
        </p:nvSpPr>
        <p:spPr>
          <a:xfrm>
            <a:off x="5244691" y="217868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77E60234-E1C6-470C-A7E7-B84068BCCFF2}"/>
              </a:ext>
            </a:extLst>
          </p:cNvPr>
          <p:cNvSpPr/>
          <p:nvPr/>
        </p:nvSpPr>
        <p:spPr>
          <a:xfrm>
            <a:off x="5496689" y="2172213"/>
            <a:ext cx="5780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「解説：」の右の文言を入力</a:t>
            </a:r>
          </a:p>
        </p:txBody>
      </p:sp>
      <p:sp>
        <p:nvSpPr>
          <p:cNvPr id="16" name="円/楕円 17">
            <a:extLst>
              <a:ext uri="{FF2B5EF4-FFF2-40B4-BE49-F238E27FC236}">
                <a16:creationId xmlns:a16="http://schemas.microsoft.com/office/drawing/2014/main" xmlns="" id="{4C2F884D-D63A-452B-AF81-CC82E7230165}"/>
              </a:ext>
            </a:extLst>
          </p:cNvPr>
          <p:cNvSpPr/>
          <p:nvPr/>
        </p:nvSpPr>
        <p:spPr>
          <a:xfrm>
            <a:off x="5244691" y="286040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184B903-D1B8-46E6-874D-CE5043658FE0}"/>
              </a:ext>
            </a:extLst>
          </p:cNvPr>
          <p:cNvSpPr/>
          <p:nvPr/>
        </p:nvSpPr>
        <p:spPr>
          <a:xfrm>
            <a:off x="5496689" y="2853929"/>
            <a:ext cx="585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解説の中身のテキストを入力します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8DD8BB86-D852-4C58-BDF0-F60AEACA8FE3}"/>
              </a:ext>
            </a:extLst>
          </p:cNvPr>
          <p:cNvSpPr/>
          <p:nvPr/>
        </p:nvSpPr>
        <p:spPr>
          <a:xfrm>
            <a:off x="5557319" y="2394335"/>
            <a:ext cx="5719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「解説：」のテキストは削除しないでください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消してしまうと「！」のアイコンなどが表示されなくなります。</a:t>
            </a:r>
          </a:p>
        </p:txBody>
      </p:sp>
      <p:sp>
        <p:nvSpPr>
          <p:cNvPr id="19" name="円/楕円 17">
            <a:extLst>
              <a:ext uri="{FF2B5EF4-FFF2-40B4-BE49-F238E27FC236}">
                <a16:creationId xmlns:a16="http://schemas.microsoft.com/office/drawing/2014/main" xmlns="" id="{CF10E33B-4389-4FB5-B29C-3109AE39CD56}"/>
              </a:ext>
            </a:extLst>
          </p:cNvPr>
          <p:cNvSpPr/>
          <p:nvPr/>
        </p:nvSpPr>
        <p:spPr>
          <a:xfrm>
            <a:off x="1812855" y="210315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0" name="円/楕円 17">
            <a:extLst>
              <a:ext uri="{FF2B5EF4-FFF2-40B4-BE49-F238E27FC236}">
                <a16:creationId xmlns:a16="http://schemas.microsoft.com/office/drawing/2014/main" xmlns="" id="{4637EA8E-3CB7-4046-B84D-6F66494FF3FB}"/>
              </a:ext>
            </a:extLst>
          </p:cNvPr>
          <p:cNvSpPr/>
          <p:nvPr/>
        </p:nvSpPr>
        <p:spPr>
          <a:xfrm>
            <a:off x="3912600" y="250125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807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2078BF8F-8A87-4391-BD8D-DE0DFE4EE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56" y="1997830"/>
            <a:ext cx="4181714" cy="29075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「ポイントリスト」コンテンツの表示①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ポイントリストコンテンツの表示方法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1460204" y="2963175"/>
            <a:ext cx="501945" cy="36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22330" y="2032957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203280" y="3327307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156216" y="301717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83850" y="204777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40185" y="332317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06427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「ポイントリスト」を選択します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255065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6BAB0F7C-F3CB-4D10-8D24-8572C9763373}"/>
              </a:ext>
            </a:extLst>
          </p:cNvPr>
          <p:cNvSpPr/>
          <p:nvPr/>
        </p:nvSpPr>
        <p:spPr>
          <a:xfrm>
            <a:off x="7506427" y="3598386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3497768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09C498E-0AAD-4C27-AE5F-8A7F4E000A73}"/>
              </a:ext>
            </a:extLst>
          </p:cNvPr>
          <p:cNvSpPr txBox="1"/>
          <p:nvPr/>
        </p:nvSpPr>
        <p:spPr>
          <a:xfrm>
            <a:off x="5124239" y="2030245"/>
            <a:ext cx="5857110" cy="320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「ポイントリスト」コンテンツの表示②</a:t>
            </a:r>
            <a:endParaRPr lang="en-US" altLang="ja-JP" sz="2400" dirty="0"/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xmlns="" id="{52CECE7F-6749-46F9-B40F-78FA2DE95417}"/>
              </a:ext>
            </a:extLst>
          </p:cNvPr>
          <p:cNvSpPr/>
          <p:nvPr/>
        </p:nvSpPr>
        <p:spPr>
          <a:xfrm>
            <a:off x="5244691" y="217868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77E60234-E1C6-470C-A7E7-B84068BCCFF2}"/>
              </a:ext>
            </a:extLst>
          </p:cNvPr>
          <p:cNvSpPr/>
          <p:nvPr/>
        </p:nvSpPr>
        <p:spPr>
          <a:xfrm>
            <a:off x="5496690" y="2172213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見出しを入力します</a:t>
            </a:r>
          </a:p>
        </p:txBody>
      </p:sp>
      <p:sp>
        <p:nvSpPr>
          <p:cNvPr id="16" name="円/楕円 17">
            <a:extLst>
              <a:ext uri="{FF2B5EF4-FFF2-40B4-BE49-F238E27FC236}">
                <a16:creationId xmlns:a16="http://schemas.microsoft.com/office/drawing/2014/main" xmlns="" id="{4C2F884D-D63A-452B-AF81-CC82E7230165}"/>
              </a:ext>
            </a:extLst>
          </p:cNvPr>
          <p:cNvSpPr/>
          <p:nvPr/>
        </p:nvSpPr>
        <p:spPr>
          <a:xfrm>
            <a:off x="5244691" y="28236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184B903-D1B8-46E6-874D-CE5043658FE0}"/>
              </a:ext>
            </a:extLst>
          </p:cNvPr>
          <p:cNvSpPr/>
          <p:nvPr/>
        </p:nvSpPr>
        <p:spPr>
          <a:xfrm>
            <a:off x="5496690" y="2817140"/>
            <a:ext cx="5484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テキストを入力します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ポイントリストコンテンツの表示方法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AE0011F-CA87-4171-B197-5C8F039CD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2654"/>
            <a:ext cx="4256603" cy="19391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角丸四角形 23">
            <a:extLst>
              <a:ext uri="{FF2B5EF4-FFF2-40B4-BE49-F238E27FC236}">
                <a16:creationId xmlns:a16="http://schemas.microsoft.com/office/drawing/2014/main" xmlns="" id="{C4210445-85D6-4551-B63A-3BCADA8C1D5F}"/>
              </a:ext>
            </a:extLst>
          </p:cNvPr>
          <p:cNvSpPr/>
          <p:nvPr/>
        </p:nvSpPr>
        <p:spPr>
          <a:xfrm>
            <a:off x="896894" y="2301398"/>
            <a:ext cx="3959520" cy="403161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56D135EF-D3D8-4016-924E-8BB7F9842DC1}"/>
              </a:ext>
            </a:extLst>
          </p:cNvPr>
          <p:cNvSpPr/>
          <p:nvPr/>
        </p:nvSpPr>
        <p:spPr>
          <a:xfrm>
            <a:off x="896894" y="2755149"/>
            <a:ext cx="3959520" cy="1064376"/>
          </a:xfrm>
          <a:prstGeom prst="roundRect">
            <a:avLst>
              <a:gd name="adj" fmla="val 38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円/楕円 17">
            <a:extLst>
              <a:ext uri="{FF2B5EF4-FFF2-40B4-BE49-F238E27FC236}">
                <a16:creationId xmlns:a16="http://schemas.microsoft.com/office/drawing/2014/main" xmlns="" id="{3DC39612-7FC4-45F2-A711-37CBE563F690}"/>
              </a:ext>
            </a:extLst>
          </p:cNvPr>
          <p:cNvSpPr/>
          <p:nvPr/>
        </p:nvSpPr>
        <p:spPr>
          <a:xfrm>
            <a:off x="571407" y="239054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579CA487-7473-4921-BA5C-54B80B520386}"/>
              </a:ext>
            </a:extLst>
          </p:cNvPr>
          <p:cNvSpPr/>
          <p:nvPr/>
        </p:nvSpPr>
        <p:spPr>
          <a:xfrm>
            <a:off x="567102" y="319056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pic>
        <p:nvPicPr>
          <p:cNvPr id="7" name="図 6" descr="鳥, 水鳥 が含まれている画像&#10;&#10;自動的に生成された説明">
            <a:extLst>
              <a:ext uri="{FF2B5EF4-FFF2-40B4-BE49-F238E27FC236}">
                <a16:creationId xmlns:a16="http://schemas.microsoft.com/office/drawing/2014/main" xmlns="" id="{B406F19F-DC7C-47F3-A412-689E70D0A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80" y="3501189"/>
            <a:ext cx="5174639" cy="1508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0E6D1F64-63F3-4FE6-B26F-C438DB2D5A34}"/>
              </a:ext>
            </a:extLst>
          </p:cNvPr>
          <p:cNvSpPr/>
          <p:nvPr/>
        </p:nvSpPr>
        <p:spPr>
          <a:xfrm>
            <a:off x="5496690" y="2478225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見出しは「</a:t>
            </a:r>
            <a:r>
              <a:rPr lang="en-US" altLang="ja-JP" sz="1200" b="1" dirty="0">
                <a:solidFill>
                  <a:srgbClr val="FF0000"/>
                </a:solidFill>
              </a:rPr>
              <a:t>H4</a:t>
            </a:r>
            <a:r>
              <a:rPr lang="ja-JP" altLang="en-US" sz="1200" b="1" dirty="0">
                <a:solidFill>
                  <a:srgbClr val="FF0000"/>
                </a:solidFill>
              </a:rPr>
              <a:t>」以外に変更しないでください</a:t>
            </a:r>
          </a:p>
        </p:txBody>
      </p:sp>
    </p:spTree>
    <p:extLst>
      <p:ext uri="{BB962C8B-B14F-4D97-AF65-F5344CB8AC3E}">
        <p14:creationId xmlns:p14="http://schemas.microsoft.com/office/powerpoint/2010/main" val="13528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2CB2C85-07CD-4DF4-8E81-3C8AC13F6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01" y="2026165"/>
            <a:ext cx="4212000" cy="2484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「できることリスト」コンテンツの表示①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できることリストコンテンツの表示方法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2003129" y="2963174"/>
            <a:ext cx="501945" cy="4658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12805" y="2052007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46357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699141" y="308385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74325" y="206682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4222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06427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「できることリスト」を選択します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255065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EFF4CFED-90DA-4CF3-9EFB-D1652D368070}"/>
              </a:ext>
            </a:extLst>
          </p:cNvPr>
          <p:cNvSpPr/>
          <p:nvPr/>
        </p:nvSpPr>
        <p:spPr>
          <a:xfrm>
            <a:off x="7506427" y="3598386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32871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9E2DF356-6976-40AE-9418-CD7F68ED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2" y="2044602"/>
            <a:ext cx="4274976" cy="1451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09C498E-0AAD-4C27-AE5F-8A7F4E000A73}"/>
              </a:ext>
            </a:extLst>
          </p:cNvPr>
          <p:cNvSpPr txBox="1"/>
          <p:nvPr/>
        </p:nvSpPr>
        <p:spPr>
          <a:xfrm>
            <a:off x="5124239" y="2030245"/>
            <a:ext cx="5857110" cy="320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「できることリスト」コンテンツの表示②</a:t>
            </a:r>
            <a:endParaRPr lang="en-US" altLang="ja-JP" sz="2400" dirty="0"/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xmlns="" id="{52CECE7F-6749-46F9-B40F-78FA2DE95417}"/>
              </a:ext>
            </a:extLst>
          </p:cNvPr>
          <p:cNvSpPr/>
          <p:nvPr/>
        </p:nvSpPr>
        <p:spPr>
          <a:xfrm>
            <a:off x="5244691" y="217868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77E60234-E1C6-470C-A7E7-B84068BCCFF2}"/>
              </a:ext>
            </a:extLst>
          </p:cNvPr>
          <p:cNvSpPr/>
          <p:nvPr/>
        </p:nvSpPr>
        <p:spPr>
          <a:xfrm>
            <a:off x="5496690" y="2172213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見出しを入力します</a:t>
            </a:r>
          </a:p>
        </p:txBody>
      </p:sp>
      <p:sp>
        <p:nvSpPr>
          <p:cNvPr id="16" name="円/楕円 17">
            <a:extLst>
              <a:ext uri="{FF2B5EF4-FFF2-40B4-BE49-F238E27FC236}">
                <a16:creationId xmlns:a16="http://schemas.microsoft.com/office/drawing/2014/main" xmlns="" id="{4C2F884D-D63A-452B-AF81-CC82E7230165}"/>
              </a:ext>
            </a:extLst>
          </p:cNvPr>
          <p:cNvSpPr/>
          <p:nvPr/>
        </p:nvSpPr>
        <p:spPr>
          <a:xfrm>
            <a:off x="5244691" y="28236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184B903-D1B8-46E6-874D-CE5043658FE0}"/>
              </a:ext>
            </a:extLst>
          </p:cNvPr>
          <p:cNvSpPr/>
          <p:nvPr/>
        </p:nvSpPr>
        <p:spPr>
          <a:xfrm>
            <a:off x="5496690" y="2817140"/>
            <a:ext cx="5484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テキストを入力します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8DD8BB86-D852-4C58-BDF0-F60AEACA8FE3}"/>
              </a:ext>
            </a:extLst>
          </p:cNvPr>
          <p:cNvSpPr/>
          <p:nvPr/>
        </p:nvSpPr>
        <p:spPr>
          <a:xfrm>
            <a:off x="5496690" y="2478225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見出しは「</a:t>
            </a:r>
            <a:r>
              <a:rPr lang="en-US" altLang="ja-JP" sz="1200" b="1" dirty="0">
                <a:solidFill>
                  <a:srgbClr val="FF0000"/>
                </a:solidFill>
              </a:rPr>
              <a:t>H4</a:t>
            </a:r>
            <a:r>
              <a:rPr lang="ja-JP" altLang="en-US" sz="1200" b="1" dirty="0">
                <a:solidFill>
                  <a:srgbClr val="FF0000"/>
                </a:solidFill>
              </a:rPr>
              <a:t>」以外に変更しないでください</a:t>
            </a:r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できることリストコンテンツの表示方法</a:t>
            </a:r>
          </a:p>
        </p:txBody>
      </p:sp>
      <p:sp>
        <p:nvSpPr>
          <p:cNvPr id="19" name="角丸四角形 23">
            <a:extLst>
              <a:ext uri="{FF2B5EF4-FFF2-40B4-BE49-F238E27FC236}">
                <a16:creationId xmlns:a16="http://schemas.microsoft.com/office/drawing/2014/main" xmlns="" id="{C4210445-85D6-4551-B63A-3BCADA8C1D5F}"/>
              </a:ext>
            </a:extLst>
          </p:cNvPr>
          <p:cNvSpPr/>
          <p:nvPr/>
        </p:nvSpPr>
        <p:spPr>
          <a:xfrm>
            <a:off x="811168" y="2358548"/>
            <a:ext cx="4103731" cy="403161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56D135EF-D3D8-4016-924E-8BB7F9842DC1}"/>
              </a:ext>
            </a:extLst>
          </p:cNvPr>
          <p:cNvSpPr/>
          <p:nvPr/>
        </p:nvSpPr>
        <p:spPr>
          <a:xfrm>
            <a:off x="811169" y="2812299"/>
            <a:ext cx="4103730" cy="550026"/>
          </a:xfrm>
          <a:prstGeom prst="roundRect">
            <a:avLst>
              <a:gd name="adj" fmla="val 38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円/楕円 17">
            <a:extLst>
              <a:ext uri="{FF2B5EF4-FFF2-40B4-BE49-F238E27FC236}">
                <a16:creationId xmlns:a16="http://schemas.microsoft.com/office/drawing/2014/main" xmlns="" id="{3DC39612-7FC4-45F2-A711-37CBE563F690}"/>
              </a:ext>
            </a:extLst>
          </p:cNvPr>
          <p:cNvSpPr/>
          <p:nvPr/>
        </p:nvSpPr>
        <p:spPr>
          <a:xfrm>
            <a:off x="485682" y="244769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579CA487-7473-4921-BA5C-54B80B520386}"/>
              </a:ext>
            </a:extLst>
          </p:cNvPr>
          <p:cNvSpPr/>
          <p:nvPr/>
        </p:nvSpPr>
        <p:spPr>
          <a:xfrm>
            <a:off x="481377" y="295243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2A499BC1-717C-4D3A-B73D-21E8075FF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64" y="3533477"/>
            <a:ext cx="5083581" cy="14628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942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8A9A4F17-9FE0-4EDF-B759-3987FBE6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35" y="2032957"/>
            <a:ext cx="4273570" cy="25449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「ターゲットブロック」コンテンツの表示①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ターゲットブロックコンテンツの表示方法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904170" y="3516848"/>
            <a:ext cx="501945" cy="4658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196027" y="2035229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63135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600182" y="36375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57547" y="20500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5900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06427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「ターゲットブロック」を選択します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255065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598386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269638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lang="ja-JP" altLang="en-US" dirty="0"/>
              <a:t>．</a:t>
            </a:r>
            <a:r>
              <a:rPr kumimoji="1" lang="ja-JP" altLang="en-US" dirty="0"/>
              <a:t>管理画面にログインする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1589284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①以下の</a:t>
            </a:r>
            <a:r>
              <a:rPr kumimoji="1" lang="en-US" altLang="ja-JP" dirty="0"/>
              <a:t>URL</a:t>
            </a:r>
            <a:r>
              <a:rPr lang="ja-JP" altLang="en-US" dirty="0"/>
              <a:t>にブラウザでアクセスします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200" y="2936391"/>
            <a:ext cx="600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②</a:t>
            </a:r>
            <a:r>
              <a:rPr kumimoji="1" lang="en-US" altLang="ja-JP" sz="2000" dirty="0"/>
              <a:t>ID</a:t>
            </a:r>
            <a:r>
              <a:rPr kumimoji="1" lang="ja-JP" altLang="en-US" sz="2000" dirty="0"/>
              <a:t>と</a:t>
            </a:r>
            <a:r>
              <a:rPr lang="ja-JP" altLang="en-US" dirty="0"/>
              <a:t>パスワードを入力し、ログインボタンを押します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69" y="3562434"/>
            <a:ext cx="2664280" cy="25679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角丸四角形 17"/>
          <p:cNvSpPr/>
          <p:nvPr/>
        </p:nvSpPr>
        <p:spPr>
          <a:xfrm>
            <a:off x="2553419" y="5467035"/>
            <a:ext cx="656512" cy="305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08246" y="29517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※</a:t>
            </a:r>
            <a:r>
              <a:rPr kumimoji="1" lang="ja-JP" altLang="en-US" dirty="0">
                <a:latin typeface="+mj-ea"/>
                <a:ea typeface="+mj-ea"/>
              </a:rPr>
              <a:t>下記はログイン成功画面</a:t>
            </a:r>
          </a:p>
        </p:txBody>
      </p:sp>
      <p:sp>
        <p:nvSpPr>
          <p:cNvPr id="19" name="左矢印 18"/>
          <p:cNvSpPr/>
          <p:nvPr/>
        </p:nvSpPr>
        <p:spPr>
          <a:xfrm rot="10800000">
            <a:off x="6439885" y="4005436"/>
            <a:ext cx="821182" cy="130446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104825" y="2005410"/>
            <a:ext cx="7048575" cy="7038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hlinkClick r:id="rId3"/>
              </a:rPr>
              <a:t>https://sdgs.city.sagamihara.kanagawa.jp/wp/wp-admin/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209932" y="4496369"/>
            <a:ext cx="2877797" cy="456472"/>
            <a:chOff x="3209933" y="4572901"/>
            <a:chExt cx="2877797" cy="456472"/>
          </a:xfrm>
          <a:solidFill>
            <a:schemeClr val="bg1"/>
          </a:solidFill>
        </p:grpSpPr>
        <p:sp>
          <p:nvSpPr>
            <p:cNvPr id="3" name="角丸四角形吹き出し 2"/>
            <p:cNvSpPr/>
            <p:nvPr/>
          </p:nvSpPr>
          <p:spPr>
            <a:xfrm>
              <a:off x="3209933" y="4572901"/>
              <a:ext cx="2877797" cy="456472"/>
            </a:xfrm>
            <a:prstGeom prst="wedgeRoundRectCallout">
              <a:avLst>
                <a:gd name="adj1" fmla="val -59320"/>
                <a:gd name="adj2" fmla="val -2392"/>
                <a:gd name="adj3" fmla="val 16667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021919" y="4605296"/>
              <a:ext cx="12570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solidFill>
                    <a:srgbClr val="FF0000"/>
                  </a:solidFill>
                </a:rPr>
                <a:t>sdgs</a:t>
              </a:r>
              <a:r>
                <a:rPr lang="en-US" altLang="ja-JP" dirty="0">
                  <a:solidFill>
                    <a:srgbClr val="FF0000"/>
                  </a:solidFill>
                </a:rPr>
                <a:t>-admin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209932" y="5126131"/>
            <a:ext cx="2877797" cy="456472"/>
            <a:chOff x="3209932" y="5204198"/>
            <a:chExt cx="2877797" cy="456472"/>
          </a:xfrm>
          <a:solidFill>
            <a:schemeClr val="bg1"/>
          </a:solidFill>
        </p:grpSpPr>
        <p:sp>
          <p:nvSpPr>
            <p:cNvPr id="26" name="角丸四角形吹き出し 25"/>
            <p:cNvSpPr/>
            <p:nvPr/>
          </p:nvSpPr>
          <p:spPr>
            <a:xfrm>
              <a:off x="3209932" y="5204198"/>
              <a:ext cx="2877797" cy="456472"/>
            </a:xfrm>
            <a:prstGeom prst="wedgeRoundRectCallout">
              <a:avLst>
                <a:gd name="adj1" fmla="val -59768"/>
                <a:gd name="adj2" fmla="val -19321"/>
                <a:gd name="adj3" fmla="val 16667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95686" y="5256841"/>
              <a:ext cx="210628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altLang="ja-JP" dirty="0">
                  <a:solidFill>
                    <a:srgbClr val="FF0000"/>
                  </a:solidFill>
                </a:rPr>
                <a:t>zLzDI$rg#^4bl$D(7Z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8A76D374-A079-48BD-B871-C1D4B56BE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68" y="3455796"/>
            <a:ext cx="3144216" cy="27564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443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「ターゲットブロック」コンテンツの表示②</a:t>
            </a:r>
            <a:endParaRPr lang="en-US" altLang="ja-JP" sz="24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ターゲットブロックコンテンツの表示方法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54C1AEC6-BE52-4FC1-9C9A-21ECA704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6" y="2030245"/>
            <a:ext cx="3147272" cy="2773438"/>
          </a:xfrm>
          <a:prstGeom prst="rect">
            <a:avLst/>
          </a:prstGeom>
        </p:spPr>
      </p:pic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D0796E9-B72B-46EB-BFE5-CE7B08D3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50" y="2009577"/>
            <a:ext cx="2093056" cy="23273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4" name="角丸四角形 23">
            <a:extLst>
              <a:ext uri="{FF2B5EF4-FFF2-40B4-BE49-F238E27FC236}">
                <a16:creationId xmlns:a16="http://schemas.microsoft.com/office/drawing/2014/main" xmlns="" id="{84E67193-490C-4E5E-8EBF-E0FC556844C5}"/>
              </a:ext>
            </a:extLst>
          </p:cNvPr>
          <p:cNvSpPr/>
          <p:nvPr/>
        </p:nvSpPr>
        <p:spPr>
          <a:xfrm>
            <a:off x="779478" y="2264617"/>
            <a:ext cx="2987180" cy="2484000"/>
          </a:xfrm>
          <a:prstGeom prst="roundRect">
            <a:avLst>
              <a:gd name="adj" fmla="val 315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5" name="角丸四角形 23">
            <a:extLst>
              <a:ext uri="{FF2B5EF4-FFF2-40B4-BE49-F238E27FC236}">
                <a16:creationId xmlns:a16="http://schemas.microsoft.com/office/drawing/2014/main" xmlns="" id="{BDEFC93A-88F6-4CD2-AFB4-4DBA5C374D5B}"/>
              </a:ext>
            </a:extLst>
          </p:cNvPr>
          <p:cNvSpPr/>
          <p:nvPr/>
        </p:nvSpPr>
        <p:spPr>
          <a:xfrm>
            <a:off x="4790115" y="2030245"/>
            <a:ext cx="369114" cy="310283"/>
          </a:xfrm>
          <a:prstGeom prst="roundRect">
            <a:avLst>
              <a:gd name="adj" fmla="val 38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6" name="円/楕円 17">
            <a:extLst>
              <a:ext uri="{FF2B5EF4-FFF2-40B4-BE49-F238E27FC236}">
                <a16:creationId xmlns:a16="http://schemas.microsoft.com/office/drawing/2014/main" xmlns="" id="{42A5EEE5-1B79-43AA-90F1-51E6C30D2677}"/>
              </a:ext>
            </a:extLst>
          </p:cNvPr>
          <p:cNvSpPr/>
          <p:nvPr/>
        </p:nvSpPr>
        <p:spPr>
          <a:xfrm>
            <a:off x="452622" y="330300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7" name="円/楕円 17">
            <a:extLst>
              <a:ext uri="{FF2B5EF4-FFF2-40B4-BE49-F238E27FC236}">
                <a16:creationId xmlns:a16="http://schemas.microsoft.com/office/drawing/2014/main" xmlns="" id="{8261660B-7236-4162-AD0B-7DDEA8399D95}"/>
              </a:ext>
            </a:extLst>
          </p:cNvPr>
          <p:cNvSpPr/>
          <p:nvPr/>
        </p:nvSpPr>
        <p:spPr>
          <a:xfrm>
            <a:off x="5209067" y="204198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28" name="角丸四角形 23">
            <a:extLst>
              <a:ext uri="{FF2B5EF4-FFF2-40B4-BE49-F238E27FC236}">
                <a16:creationId xmlns:a16="http://schemas.microsoft.com/office/drawing/2014/main" xmlns="" id="{40C83BAB-598F-4852-984B-BC6F2D3572C9}"/>
              </a:ext>
            </a:extLst>
          </p:cNvPr>
          <p:cNvSpPr/>
          <p:nvPr/>
        </p:nvSpPr>
        <p:spPr>
          <a:xfrm>
            <a:off x="3988266" y="2407590"/>
            <a:ext cx="2026640" cy="1836000"/>
          </a:xfrm>
          <a:prstGeom prst="roundRect">
            <a:avLst>
              <a:gd name="adj" fmla="val 16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円/楕円 17">
            <a:extLst>
              <a:ext uri="{FF2B5EF4-FFF2-40B4-BE49-F238E27FC236}">
                <a16:creationId xmlns:a16="http://schemas.microsoft.com/office/drawing/2014/main" xmlns="" id="{73043927-6FBD-4225-AEF8-E37E28879C28}"/>
              </a:ext>
            </a:extLst>
          </p:cNvPr>
          <p:cNvSpPr/>
          <p:nvPr/>
        </p:nvSpPr>
        <p:spPr>
          <a:xfrm>
            <a:off x="5461067" y="31649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7</a:t>
            </a:r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DF2A8DA2-269B-4129-BCB2-1D21A75AC522}"/>
              </a:ext>
            </a:extLst>
          </p:cNvPr>
          <p:cNvSpPr txBox="1"/>
          <p:nvPr/>
        </p:nvSpPr>
        <p:spPr>
          <a:xfrm>
            <a:off x="6177096" y="2008931"/>
            <a:ext cx="5320018" cy="421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xmlns="" id="{CCC7FE4E-8876-449B-BEF1-67F85851FEEF}"/>
              </a:ext>
            </a:extLst>
          </p:cNvPr>
          <p:cNvSpPr/>
          <p:nvPr/>
        </p:nvSpPr>
        <p:spPr>
          <a:xfrm>
            <a:off x="6297548" y="215737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xmlns="" id="{6B810D31-DD27-457C-BDF8-6D843B1A7C69}"/>
              </a:ext>
            </a:extLst>
          </p:cNvPr>
          <p:cNvSpPr/>
          <p:nvPr/>
        </p:nvSpPr>
        <p:spPr>
          <a:xfrm>
            <a:off x="6549547" y="2150899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表にテキストを入力します</a:t>
            </a:r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D5586758-C0D5-47E5-908B-66F3BD8A50C8}"/>
              </a:ext>
            </a:extLst>
          </p:cNvPr>
          <p:cNvSpPr/>
          <p:nvPr/>
        </p:nvSpPr>
        <p:spPr>
          <a:xfrm>
            <a:off x="6297548" y="254223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3FEB098F-4A72-4DFB-89CC-18B69861A8F1}"/>
              </a:ext>
            </a:extLst>
          </p:cNvPr>
          <p:cNvSpPr/>
          <p:nvPr/>
        </p:nvSpPr>
        <p:spPr>
          <a:xfrm>
            <a:off x="6549547" y="2535767"/>
            <a:ext cx="494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表の追加や削除をしたい場合は表のアイコンを選択します</a:t>
            </a:r>
            <a:endParaRPr lang="en-US" altLang="ja-JP" sz="12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E29020BD-43E1-4B3A-95C6-75C258F09072}"/>
              </a:ext>
            </a:extLst>
          </p:cNvPr>
          <p:cNvSpPr/>
          <p:nvPr/>
        </p:nvSpPr>
        <p:spPr>
          <a:xfrm>
            <a:off x="6297548" y="294549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7</a:t>
            </a:r>
            <a:endParaRPr kumimoji="1" lang="ja-JP" altLang="en-US" sz="14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xmlns="" id="{D38C4488-738C-4EDE-929E-60EC1D4E45DA}"/>
              </a:ext>
            </a:extLst>
          </p:cNvPr>
          <p:cNvSpPr/>
          <p:nvPr/>
        </p:nvSpPr>
        <p:spPr>
          <a:xfrm>
            <a:off x="6549547" y="2939018"/>
            <a:ext cx="4947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表の操作メニューが表示されますので、操作したい内容を選択します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8D90A84-5B65-463E-800F-701E567F0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66" y="3610516"/>
            <a:ext cx="3217929" cy="24834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2160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E80983CC-448E-4F63-A591-287E218F3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28" y="2026318"/>
            <a:ext cx="4226114" cy="2494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「ゴールタイトル」コンテンツの表示①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ゴールタイトルコンテンツの表示方法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1457844" y="3516848"/>
            <a:ext cx="501945" cy="39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196027" y="2035229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63135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153856" y="36375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57547" y="20500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5900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06427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「ゴールタイトル」を選択します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255065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566358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3586244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1F33BF66-3F3F-47A2-8993-9400C2095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1976136"/>
            <a:ext cx="4323762" cy="6915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「ゴールタイトル」コンテンツの表示②</a:t>
            </a:r>
            <a:endParaRPr lang="en-US" altLang="ja-JP" sz="24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ゴールタイトルコンテンツの表示方法</a:t>
            </a:r>
          </a:p>
        </p:txBody>
      </p:sp>
      <p:sp>
        <p:nvSpPr>
          <p:cNvPr id="23" name="角丸四角形 23">
            <a:extLst>
              <a:ext uri="{FF2B5EF4-FFF2-40B4-BE49-F238E27FC236}">
                <a16:creationId xmlns:a16="http://schemas.microsoft.com/office/drawing/2014/main" xmlns="" id="{18F4F98F-6079-4E2C-A406-0CD2F397C804}"/>
              </a:ext>
            </a:extLst>
          </p:cNvPr>
          <p:cNvSpPr/>
          <p:nvPr/>
        </p:nvSpPr>
        <p:spPr>
          <a:xfrm>
            <a:off x="811168" y="2268473"/>
            <a:ext cx="4155115" cy="38433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8E2FBF0E-A53E-4146-B3BE-D49469EFF261}"/>
              </a:ext>
            </a:extLst>
          </p:cNvPr>
          <p:cNvSpPr/>
          <p:nvPr/>
        </p:nvSpPr>
        <p:spPr>
          <a:xfrm>
            <a:off x="485682" y="232185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11AE87D7-6A67-47F9-AFA0-345072A37B48}"/>
              </a:ext>
            </a:extLst>
          </p:cNvPr>
          <p:cNvSpPr txBox="1"/>
          <p:nvPr/>
        </p:nvSpPr>
        <p:spPr>
          <a:xfrm>
            <a:off x="5124239" y="1971522"/>
            <a:ext cx="5857110" cy="201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D27781AB-1C8E-4688-87E9-2032B7B059DF}"/>
              </a:ext>
            </a:extLst>
          </p:cNvPr>
          <p:cNvSpPr/>
          <p:nvPr/>
        </p:nvSpPr>
        <p:spPr>
          <a:xfrm>
            <a:off x="5244691" y="211996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6D8F3FDF-DBB0-48EC-B35E-18860E4812DE}"/>
              </a:ext>
            </a:extLst>
          </p:cNvPr>
          <p:cNvSpPr/>
          <p:nvPr/>
        </p:nvSpPr>
        <p:spPr>
          <a:xfrm>
            <a:off x="5496690" y="2113490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見出しを入力します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5B2841C4-6C0F-4557-AA12-FE60EB577B57}"/>
              </a:ext>
            </a:extLst>
          </p:cNvPr>
          <p:cNvSpPr/>
          <p:nvPr/>
        </p:nvSpPr>
        <p:spPr>
          <a:xfrm>
            <a:off x="5496690" y="2733250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xmlns="" id="{776B32A9-D967-41E7-90AF-7B2E844EBD54}"/>
              </a:ext>
            </a:extLst>
          </p:cNvPr>
          <p:cNvSpPr/>
          <p:nvPr/>
        </p:nvSpPr>
        <p:spPr>
          <a:xfrm>
            <a:off x="5496689" y="2419502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見出しは「</a:t>
            </a:r>
            <a:r>
              <a:rPr lang="en-US" altLang="ja-JP" sz="1200" b="1" dirty="0">
                <a:solidFill>
                  <a:srgbClr val="FF0000"/>
                </a:solidFill>
              </a:rPr>
              <a:t>H4</a:t>
            </a:r>
            <a:r>
              <a:rPr lang="ja-JP" altLang="en-US" sz="1200" b="1" dirty="0">
                <a:solidFill>
                  <a:srgbClr val="FF0000"/>
                </a:solidFill>
              </a:rPr>
              <a:t>」以外に変更しないでください</a:t>
            </a:r>
          </a:p>
        </p:txBody>
      </p:sp>
      <p:pic>
        <p:nvPicPr>
          <p:cNvPr id="11" name="図 10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xmlns="" id="{7644CD86-1183-493B-91CC-744CF413C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94" y="3102911"/>
            <a:ext cx="2953288" cy="668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532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432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BC509BD-4404-4491-8C96-5228B53D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45" y="2026845"/>
            <a:ext cx="4199845" cy="24780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</a:t>
            </a:r>
            <a:r>
              <a:rPr lang="en-US" altLang="ja-JP" sz="2400" dirty="0"/>
              <a:t>17</a:t>
            </a:r>
            <a:r>
              <a:rPr lang="ja-JP" altLang="en-US" sz="2400" dirty="0"/>
              <a:t>のゴール一覧」コンテンツの表示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17</a:t>
            </a:r>
            <a:r>
              <a:rPr lang="ja-JP" altLang="en-US" sz="1200" b="1" dirty="0">
                <a:solidFill>
                  <a:schemeClr val="bg1"/>
                </a:solidFill>
              </a:rPr>
              <a:t>のゴール一覧コンテンツの表示方法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18C045A-DE97-41B8-A3D0-B5AF54F1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2957"/>
            <a:ext cx="2016209" cy="2378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1994740" y="3516848"/>
            <a:ext cx="501945" cy="39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21194" y="2035229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46357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690752" y="356943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82714" y="205004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4222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4929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1741D91E-FB38-4823-A709-74D879643BF7}"/>
              </a:ext>
            </a:extLst>
          </p:cNvPr>
          <p:cNvSpPr/>
          <p:nvPr/>
        </p:nvSpPr>
        <p:spPr>
          <a:xfrm>
            <a:off x="7506427" y="2486477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</a:t>
            </a:r>
            <a:r>
              <a:rPr lang="en-US" altLang="ja-JP" sz="1200" dirty="0"/>
              <a:t>17</a:t>
            </a:r>
            <a:r>
              <a:rPr lang="ja-JP" altLang="en-US" sz="1200" dirty="0"/>
              <a:t>のゴール一覧」を選択します</a:t>
            </a:r>
            <a:endParaRPr lang="en-US" altLang="ja-JP" sz="12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2853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846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B63686D8-86B5-4016-BA50-BB627EAA28A5}"/>
              </a:ext>
            </a:extLst>
          </p:cNvPr>
          <p:cNvSpPr/>
          <p:nvPr/>
        </p:nvSpPr>
        <p:spPr>
          <a:xfrm>
            <a:off x="7255065" y="32341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227692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8" name="角丸四角形 23">
            <a:extLst>
              <a:ext uri="{FF2B5EF4-FFF2-40B4-BE49-F238E27FC236}">
                <a16:creationId xmlns:a16="http://schemas.microsoft.com/office/drawing/2014/main" xmlns="" id="{8A60763D-0868-4F87-B9DF-EB6582189609}"/>
              </a:ext>
            </a:extLst>
          </p:cNvPr>
          <p:cNvSpPr/>
          <p:nvPr/>
        </p:nvSpPr>
        <p:spPr>
          <a:xfrm>
            <a:off x="812630" y="2629642"/>
            <a:ext cx="1778170" cy="217882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9445747A-2F7D-4904-9D85-B4C36A86CDF2}"/>
              </a:ext>
            </a:extLst>
          </p:cNvPr>
          <p:cNvSpPr/>
          <p:nvPr/>
        </p:nvSpPr>
        <p:spPr>
          <a:xfrm>
            <a:off x="479730" y="261258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566358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③と④の操作は必ず行ってください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③と④の操作がない場合は、別のページの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B784E52E-E4F2-45FF-AC29-2CE5DF70A633}"/>
              </a:ext>
            </a:extLst>
          </p:cNvPr>
          <p:cNvSpPr/>
          <p:nvPr/>
        </p:nvSpPr>
        <p:spPr>
          <a:xfrm>
            <a:off x="7506427" y="4274356"/>
            <a:ext cx="347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pic>
        <p:nvPicPr>
          <p:cNvPr id="8" name="図 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4937DD1A-3CF1-45A5-9A37-8C782AAD0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72" y="4774843"/>
            <a:ext cx="2731778" cy="14480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899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780D0750-4B2E-430C-852F-D25BEA63D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09" y="2026320"/>
            <a:ext cx="4191843" cy="25110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8FC574A-7C58-4825-BD02-22AAA781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5" y="2026319"/>
            <a:ext cx="2118420" cy="2494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「イベント概要ベース」コンテンツの表示①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イベント概要ベースコンテンツの表示方法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838200" y="3979776"/>
            <a:ext cx="501945" cy="4658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37972" y="2043618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63135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534212" y="410045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99492" y="205843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5900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「再利用可能」ブロックの「イベント概要ベース」を選択します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67750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305450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687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068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406967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②と③の操作は必ず行ってください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②と③の操作がない場合は、別のページの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664858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AC18954-294A-430F-8BE0-BEF7D6E7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" y="2030245"/>
            <a:ext cx="4123106" cy="42350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09C498E-0AAD-4C27-AE5F-8A7F4E000A73}"/>
              </a:ext>
            </a:extLst>
          </p:cNvPr>
          <p:cNvSpPr txBox="1"/>
          <p:nvPr/>
        </p:nvSpPr>
        <p:spPr>
          <a:xfrm>
            <a:off x="5124239" y="2030245"/>
            <a:ext cx="5857110" cy="424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「イベント概要ベース」コンテンツの表示②</a:t>
            </a:r>
            <a:endParaRPr lang="en-US" altLang="ja-JP" sz="2400" dirty="0"/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xmlns="" id="{52CECE7F-6749-46F9-B40F-78FA2DE95417}"/>
              </a:ext>
            </a:extLst>
          </p:cNvPr>
          <p:cNvSpPr/>
          <p:nvPr/>
        </p:nvSpPr>
        <p:spPr>
          <a:xfrm>
            <a:off x="5244691" y="217868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77E60234-E1C6-470C-A7E7-B84068BCCFF2}"/>
              </a:ext>
            </a:extLst>
          </p:cNvPr>
          <p:cNvSpPr/>
          <p:nvPr/>
        </p:nvSpPr>
        <p:spPr>
          <a:xfrm>
            <a:off x="5496690" y="2172213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見出しを入力します</a:t>
            </a:r>
          </a:p>
        </p:txBody>
      </p:sp>
      <p:sp>
        <p:nvSpPr>
          <p:cNvPr id="16" name="円/楕円 17">
            <a:extLst>
              <a:ext uri="{FF2B5EF4-FFF2-40B4-BE49-F238E27FC236}">
                <a16:creationId xmlns:a16="http://schemas.microsoft.com/office/drawing/2014/main" xmlns="" id="{4C2F884D-D63A-452B-AF81-CC82E7230165}"/>
              </a:ext>
            </a:extLst>
          </p:cNvPr>
          <p:cNvSpPr/>
          <p:nvPr/>
        </p:nvSpPr>
        <p:spPr>
          <a:xfrm>
            <a:off x="5244691" y="28236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184B903-D1B8-46E6-874D-CE5043658FE0}"/>
              </a:ext>
            </a:extLst>
          </p:cNvPr>
          <p:cNvSpPr/>
          <p:nvPr/>
        </p:nvSpPr>
        <p:spPr>
          <a:xfrm>
            <a:off x="5496690" y="2817140"/>
            <a:ext cx="5484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テキストを入力します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8DD8BB86-D852-4C58-BDF0-F60AEACA8FE3}"/>
              </a:ext>
            </a:extLst>
          </p:cNvPr>
          <p:cNvSpPr/>
          <p:nvPr/>
        </p:nvSpPr>
        <p:spPr>
          <a:xfrm>
            <a:off x="5496689" y="2478225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見出しは「</a:t>
            </a:r>
            <a:r>
              <a:rPr lang="en-US" altLang="ja-JP" sz="1200" b="1" dirty="0">
                <a:solidFill>
                  <a:srgbClr val="FF0000"/>
                </a:solidFill>
              </a:rPr>
              <a:t>H4</a:t>
            </a:r>
            <a:r>
              <a:rPr lang="ja-JP" altLang="en-US" sz="1200" b="1" dirty="0">
                <a:solidFill>
                  <a:srgbClr val="FF0000"/>
                </a:solidFill>
              </a:rPr>
              <a:t>」以外に変更しないでください</a:t>
            </a:r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イベント概要ベースコンテンツの表示方法</a:t>
            </a:r>
          </a:p>
        </p:txBody>
      </p:sp>
      <p:sp>
        <p:nvSpPr>
          <p:cNvPr id="19" name="角丸四角形 23">
            <a:extLst>
              <a:ext uri="{FF2B5EF4-FFF2-40B4-BE49-F238E27FC236}">
                <a16:creationId xmlns:a16="http://schemas.microsoft.com/office/drawing/2014/main" xmlns="" id="{C4210445-85D6-4551-B63A-3BCADA8C1D5F}"/>
              </a:ext>
            </a:extLst>
          </p:cNvPr>
          <p:cNvSpPr/>
          <p:nvPr/>
        </p:nvSpPr>
        <p:spPr>
          <a:xfrm>
            <a:off x="1079616" y="2316603"/>
            <a:ext cx="3433661" cy="403161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56D135EF-D3D8-4016-924E-8BB7F9842DC1}"/>
              </a:ext>
            </a:extLst>
          </p:cNvPr>
          <p:cNvSpPr/>
          <p:nvPr/>
        </p:nvSpPr>
        <p:spPr>
          <a:xfrm>
            <a:off x="1071228" y="2753576"/>
            <a:ext cx="3442049" cy="3276000"/>
          </a:xfrm>
          <a:prstGeom prst="roundRect">
            <a:avLst>
              <a:gd name="adj" fmla="val 108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円/楕円 17">
            <a:extLst>
              <a:ext uri="{FF2B5EF4-FFF2-40B4-BE49-F238E27FC236}">
                <a16:creationId xmlns:a16="http://schemas.microsoft.com/office/drawing/2014/main" xmlns="" id="{3DC39612-7FC4-45F2-A711-37CBE563F690}"/>
              </a:ext>
            </a:extLst>
          </p:cNvPr>
          <p:cNvSpPr/>
          <p:nvPr/>
        </p:nvSpPr>
        <p:spPr>
          <a:xfrm>
            <a:off x="754130" y="240574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579CA487-7473-4921-BA5C-54B80B520386}"/>
              </a:ext>
            </a:extLst>
          </p:cNvPr>
          <p:cNvSpPr/>
          <p:nvPr/>
        </p:nvSpPr>
        <p:spPr>
          <a:xfrm>
            <a:off x="3501414" y="340747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EF30CA3-C17B-41C1-9EB1-1628F69CB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65" y="3525387"/>
            <a:ext cx="2838360" cy="25697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323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A69CA53-C7EF-45BA-A705-E3ADEF3FC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8" y="2032385"/>
            <a:ext cx="4225612" cy="2525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8FC574A-7C58-4825-BD02-22AAA781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5" y="2026319"/>
            <a:ext cx="2118420" cy="2494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「ブログカード」コンテンツの表示①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ブログカードコンテンツの表示方法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1417041" y="3979776"/>
            <a:ext cx="501945" cy="396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04416" y="2026840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63135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113053" y="40518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65936" y="204165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5900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「再利用可能」ブロックの「ブログカード」を選択します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67750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305450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687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068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406967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②と③の操作は必ず行ってください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②と③の操作がない場合は、別のページの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1689673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「ブログカード」コンテンツの表示②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ブログカードコンテンツの表示方法</a:t>
            </a: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AB2075C0-E021-4529-91E5-FD8219DF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" y="1939336"/>
            <a:ext cx="4314792" cy="19130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00C299B7-6CBF-4E27-82B4-89F59CE7CE69}"/>
              </a:ext>
            </a:extLst>
          </p:cNvPr>
          <p:cNvSpPr txBox="1"/>
          <p:nvPr/>
        </p:nvSpPr>
        <p:spPr>
          <a:xfrm>
            <a:off x="5102328" y="1939336"/>
            <a:ext cx="6362541" cy="255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24" name="円/楕円 17">
            <a:extLst>
              <a:ext uri="{FF2B5EF4-FFF2-40B4-BE49-F238E27FC236}">
                <a16:creationId xmlns:a16="http://schemas.microsoft.com/office/drawing/2014/main" xmlns="" id="{C5413FDC-B319-46E7-9F6A-D4BFAD790A42}"/>
              </a:ext>
            </a:extLst>
          </p:cNvPr>
          <p:cNvSpPr/>
          <p:nvPr/>
        </p:nvSpPr>
        <p:spPr>
          <a:xfrm>
            <a:off x="5222919" y="208777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09FD7566-9495-455A-9C1D-7D21B6B34A12}"/>
              </a:ext>
            </a:extLst>
          </p:cNvPr>
          <p:cNvSpPr/>
          <p:nvPr/>
        </p:nvSpPr>
        <p:spPr>
          <a:xfrm>
            <a:off x="5474917" y="2081304"/>
            <a:ext cx="5990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自身のサイトの投稿ページや固定ページの</a:t>
            </a:r>
            <a:r>
              <a:rPr lang="en-US" altLang="ja-JP" sz="1200" dirty="0"/>
              <a:t>URL</a:t>
            </a:r>
            <a:r>
              <a:rPr lang="ja-JP" altLang="en-US" sz="1200" dirty="0"/>
              <a:t>を下記のように入力します</a:t>
            </a:r>
          </a:p>
        </p:txBody>
      </p:sp>
      <p:sp>
        <p:nvSpPr>
          <p:cNvPr id="43" name="角丸四角形 23">
            <a:extLst>
              <a:ext uri="{FF2B5EF4-FFF2-40B4-BE49-F238E27FC236}">
                <a16:creationId xmlns:a16="http://schemas.microsoft.com/office/drawing/2014/main" xmlns="" id="{089DBE20-B5C1-41BA-9FD0-04AFE5E93461}"/>
              </a:ext>
            </a:extLst>
          </p:cNvPr>
          <p:cNvSpPr/>
          <p:nvPr/>
        </p:nvSpPr>
        <p:spPr>
          <a:xfrm>
            <a:off x="1339787" y="2973289"/>
            <a:ext cx="3072821" cy="340057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406E2D4B-9F54-4789-A906-C24912412D04}"/>
              </a:ext>
            </a:extLst>
          </p:cNvPr>
          <p:cNvSpPr/>
          <p:nvPr/>
        </p:nvSpPr>
        <p:spPr>
          <a:xfrm>
            <a:off x="1027243" y="301371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F1AD6922-FC3B-4536-81A0-9A7163ECBB0C}"/>
              </a:ext>
            </a:extLst>
          </p:cNvPr>
          <p:cNvSpPr/>
          <p:nvPr/>
        </p:nvSpPr>
        <p:spPr>
          <a:xfrm>
            <a:off x="5474778" y="2368243"/>
            <a:ext cx="5990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[</a:t>
            </a:r>
            <a:r>
              <a:rPr lang="en-US" altLang="ja-JP" sz="1200" dirty="0" err="1"/>
              <a:t>blogcard</a:t>
            </a:r>
            <a:r>
              <a:rPr lang="en-US" altLang="ja-JP" sz="1200" dirty="0"/>
              <a:t> </a:t>
            </a:r>
            <a:r>
              <a:rPr lang="en-US" altLang="ja-JP" sz="1200" dirty="0" err="1"/>
              <a:t>url</a:t>
            </a:r>
            <a:r>
              <a:rPr lang="en-US" altLang="ja-JP" sz="1200" dirty="0"/>
              <a:t>=“</a:t>
            </a:r>
            <a:r>
              <a:rPr lang="ja-JP" altLang="en-US" sz="1200" dirty="0">
                <a:solidFill>
                  <a:srgbClr val="FF0000"/>
                </a:solidFill>
              </a:rPr>
              <a:t>★ここにページの</a:t>
            </a:r>
            <a:r>
              <a:rPr lang="en-US" altLang="ja-JP" sz="1200" dirty="0">
                <a:solidFill>
                  <a:srgbClr val="FF0000"/>
                </a:solidFill>
              </a:rPr>
              <a:t>URL</a:t>
            </a:r>
            <a:r>
              <a:rPr lang="ja-JP" altLang="en-US" sz="1200" dirty="0">
                <a:solidFill>
                  <a:srgbClr val="FF0000"/>
                </a:solidFill>
              </a:rPr>
              <a:t>を記載する★</a:t>
            </a:r>
            <a:r>
              <a:rPr lang="en-US" altLang="ja-JP" sz="1200" dirty="0"/>
              <a:t>"]</a:t>
            </a:r>
            <a:endParaRPr lang="ja-JP" altLang="en-US" sz="1200" dirty="0"/>
          </a:p>
        </p:txBody>
      </p:sp>
      <p:pic>
        <p:nvPicPr>
          <p:cNvPr id="8" name="図 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3E9600B0-7260-4429-8BA4-56C65D42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186614"/>
            <a:ext cx="5456850" cy="11640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xmlns="" id="{2CF32F0C-0317-4E9A-BB64-03A6BFF67358}"/>
              </a:ext>
            </a:extLst>
          </p:cNvPr>
          <p:cNvSpPr/>
          <p:nvPr/>
        </p:nvSpPr>
        <p:spPr>
          <a:xfrm>
            <a:off x="5496690" y="2682916"/>
            <a:ext cx="54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ページのプレビューを確認すると、下記のように画像と記事のタイトルのリンクが表示されます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288236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A199FCD-8FC9-4F17-924F-D36A12C8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63" y="2026319"/>
            <a:ext cx="4236167" cy="25348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8FC574A-7C58-4825-BD02-22AAA781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5" y="2026319"/>
            <a:ext cx="2118420" cy="24941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2B6FA119-0468-4538-B1E7-0AD5A68E58CB}"/>
              </a:ext>
            </a:extLst>
          </p:cNvPr>
          <p:cNvSpPr txBox="1"/>
          <p:nvPr/>
        </p:nvSpPr>
        <p:spPr>
          <a:xfrm>
            <a:off x="7133976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「インタビューブロック」コンテンツの表示①</a:t>
            </a:r>
            <a:endParaRPr lang="en-US" altLang="ja-JP" sz="2400" dirty="0"/>
          </a:p>
        </p:txBody>
      </p:sp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44D81801-794B-4262-8399-EA48CC0535A8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インタビューブロックコンテンツの表示方法</a:t>
            </a: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C2F5D78-B4BF-44BF-8F16-6C817D0D02C2}"/>
              </a:ext>
            </a:extLst>
          </p:cNvPr>
          <p:cNvSpPr/>
          <p:nvPr/>
        </p:nvSpPr>
        <p:spPr>
          <a:xfrm>
            <a:off x="1987493" y="3979776"/>
            <a:ext cx="501945" cy="465825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3" name="角丸四角形 23">
            <a:extLst>
              <a:ext uri="{FF2B5EF4-FFF2-40B4-BE49-F238E27FC236}">
                <a16:creationId xmlns:a16="http://schemas.microsoft.com/office/drawing/2014/main" xmlns="" id="{2C05C0E0-1F4B-438B-969C-0597143E251F}"/>
              </a:ext>
            </a:extLst>
          </p:cNvPr>
          <p:cNvSpPr/>
          <p:nvPr/>
        </p:nvSpPr>
        <p:spPr>
          <a:xfrm>
            <a:off x="3212805" y="2052007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4" name="角丸四角形 23">
            <a:extLst>
              <a:ext uri="{FF2B5EF4-FFF2-40B4-BE49-F238E27FC236}">
                <a16:creationId xmlns:a16="http://schemas.microsoft.com/office/drawing/2014/main" xmlns="" id="{DC952BE4-A7C4-4516-BF31-7A3988E56C7F}"/>
              </a:ext>
            </a:extLst>
          </p:cNvPr>
          <p:cNvSpPr/>
          <p:nvPr/>
        </p:nvSpPr>
        <p:spPr>
          <a:xfrm>
            <a:off x="3193755" y="3379913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BC90B99C-AC47-4A9F-9A4A-A37AFCA65ABC}"/>
              </a:ext>
            </a:extLst>
          </p:cNvPr>
          <p:cNvSpPr/>
          <p:nvPr/>
        </p:nvSpPr>
        <p:spPr>
          <a:xfrm>
            <a:off x="1683505" y="410045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FA105D4B-6A4F-479C-9BEE-2AA3E4A8A923}"/>
              </a:ext>
            </a:extLst>
          </p:cNvPr>
          <p:cNvSpPr/>
          <p:nvPr/>
        </p:nvSpPr>
        <p:spPr>
          <a:xfrm>
            <a:off x="3474325" y="206682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29AE2644-E370-48EB-AF41-11C20694CD01}"/>
              </a:ext>
            </a:extLst>
          </p:cNvPr>
          <p:cNvSpPr/>
          <p:nvPr/>
        </p:nvSpPr>
        <p:spPr>
          <a:xfrm>
            <a:off x="4430660" y="33757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984E774C-81BA-4D3D-9F83-FBE1684435C9}"/>
              </a:ext>
            </a:extLst>
          </p:cNvPr>
          <p:cNvSpPr/>
          <p:nvPr/>
        </p:nvSpPr>
        <p:spPr>
          <a:xfrm>
            <a:off x="7254428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C9054C00-5EC1-4D22-8941-C6D02CB159D9}"/>
              </a:ext>
            </a:extLst>
          </p:cNvPr>
          <p:cNvSpPr/>
          <p:nvPr/>
        </p:nvSpPr>
        <p:spPr>
          <a:xfrm>
            <a:off x="7506427" y="2174925"/>
            <a:ext cx="37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「再利用可能」ブロックの「インタビューブロック」を選択します</a:t>
            </a:r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8FFA7958-BD97-4EDF-90F3-FCCC531F692D}"/>
              </a:ext>
            </a:extLst>
          </p:cNvPr>
          <p:cNvSpPr/>
          <p:nvPr/>
        </p:nvSpPr>
        <p:spPr>
          <a:xfrm>
            <a:off x="7254428" y="267750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1A85D29F-4246-4DD6-86F2-34B8DB1855B8}"/>
              </a:ext>
            </a:extLst>
          </p:cNvPr>
          <p:cNvSpPr/>
          <p:nvPr/>
        </p:nvSpPr>
        <p:spPr>
          <a:xfrm>
            <a:off x="7255065" y="305450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CE854C3B-F5FA-4777-8668-A40F404B6E41}"/>
              </a:ext>
            </a:extLst>
          </p:cNvPr>
          <p:cNvSpPr/>
          <p:nvPr/>
        </p:nvSpPr>
        <p:spPr>
          <a:xfrm>
            <a:off x="7507064" y="2687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AC774226-A397-4E7C-B4BC-D45FC39A131E}"/>
              </a:ext>
            </a:extLst>
          </p:cNvPr>
          <p:cNvSpPr/>
          <p:nvPr/>
        </p:nvSpPr>
        <p:spPr>
          <a:xfrm>
            <a:off x="7507064" y="3068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="" id="{3958F923-3447-4FA0-81AB-C3DBC2DD24D9}"/>
              </a:ext>
            </a:extLst>
          </p:cNvPr>
          <p:cNvSpPr/>
          <p:nvPr/>
        </p:nvSpPr>
        <p:spPr>
          <a:xfrm>
            <a:off x="7506427" y="3406967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②と③の操作は必ず行ってください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②と③の操作がない場合は、別のページの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244190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7A4600D5-3D75-43C5-B026-B63EA6D5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38743"/>
            <a:ext cx="4568543" cy="43176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09C498E-0AAD-4C27-AE5F-8A7F4E000A73}"/>
              </a:ext>
            </a:extLst>
          </p:cNvPr>
          <p:cNvSpPr txBox="1"/>
          <p:nvPr/>
        </p:nvSpPr>
        <p:spPr>
          <a:xfrm>
            <a:off x="5401076" y="2030245"/>
            <a:ext cx="5857110" cy="424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【</a:t>
            </a:r>
            <a:r>
              <a:rPr lang="ja-JP" altLang="en-US" sz="2400" dirty="0"/>
              <a:t>記事編集の補足</a:t>
            </a:r>
            <a:r>
              <a:rPr lang="en-US" altLang="ja-JP" sz="2400" dirty="0"/>
              <a:t>】</a:t>
            </a:r>
            <a:r>
              <a:rPr lang="ja-JP" altLang="en-US" sz="2400" dirty="0"/>
              <a:t>「インタビューブロック」コンテンツの表示②</a:t>
            </a:r>
            <a:endParaRPr lang="en-US" altLang="ja-JP" sz="2400" dirty="0"/>
          </a:p>
        </p:txBody>
      </p:sp>
      <p:sp>
        <p:nvSpPr>
          <p:cNvPr id="14" name="円/楕円 17">
            <a:extLst>
              <a:ext uri="{FF2B5EF4-FFF2-40B4-BE49-F238E27FC236}">
                <a16:creationId xmlns:a16="http://schemas.microsoft.com/office/drawing/2014/main" xmlns="" id="{52CECE7F-6749-46F9-B40F-78FA2DE95417}"/>
              </a:ext>
            </a:extLst>
          </p:cNvPr>
          <p:cNvSpPr/>
          <p:nvPr/>
        </p:nvSpPr>
        <p:spPr>
          <a:xfrm>
            <a:off x="5521528" y="217868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77E60234-E1C6-470C-A7E7-B84068BCCFF2}"/>
              </a:ext>
            </a:extLst>
          </p:cNvPr>
          <p:cNvSpPr/>
          <p:nvPr/>
        </p:nvSpPr>
        <p:spPr>
          <a:xfrm>
            <a:off x="5773527" y="2172213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見出しを入力します</a:t>
            </a:r>
          </a:p>
        </p:txBody>
      </p:sp>
      <p:sp>
        <p:nvSpPr>
          <p:cNvPr id="16" name="円/楕円 17">
            <a:extLst>
              <a:ext uri="{FF2B5EF4-FFF2-40B4-BE49-F238E27FC236}">
                <a16:creationId xmlns:a16="http://schemas.microsoft.com/office/drawing/2014/main" xmlns="" id="{4C2F884D-D63A-452B-AF81-CC82E7230165}"/>
              </a:ext>
            </a:extLst>
          </p:cNvPr>
          <p:cNvSpPr/>
          <p:nvPr/>
        </p:nvSpPr>
        <p:spPr>
          <a:xfrm>
            <a:off x="5521528" y="282361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A184B903-D1B8-46E6-874D-CE5043658FE0}"/>
              </a:ext>
            </a:extLst>
          </p:cNvPr>
          <p:cNvSpPr/>
          <p:nvPr/>
        </p:nvSpPr>
        <p:spPr>
          <a:xfrm>
            <a:off x="5773527" y="2817140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画像を変更します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8DD8BB86-D852-4C58-BDF0-F60AEACA8FE3}"/>
              </a:ext>
            </a:extLst>
          </p:cNvPr>
          <p:cNvSpPr/>
          <p:nvPr/>
        </p:nvSpPr>
        <p:spPr>
          <a:xfrm>
            <a:off x="5773526" y="2478225"/>
            <a:ext cx="548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見出しは「</a:t>
            </a:r>
            <a:r>
              <a:rPr lang="en-US" altLang="ja-JP" sz="1200" b="1" dirty="0">
                <a:solidFill>
                  <a:srgbClr val="FF0000"/>
                </a:solidFill>
              </a:rPr>
              <a:t>H4</a:t>
            </a:r>
            <a:r>
              <a:rPr lang="ja-JP" altLang="en-US" sz="1200" b="1" dirty="0">
                <a:solidFill>
                  <a:srgbClr val="FF0000"/>
                </a:solidFill>
              </a:rPr>
              <a:t>」以外に変更しないでください</a:t>
            </a:r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インタビューブロックコンテンツの表示方法</a:t>
            </a:r>
          </a:p>
        </p:txBody>
      </p:sp>
      <p:sp>
        <p:nvSpPr>
          <p:cNvPr id="19" name="角丸四角形 23">
            <a:extLst>
              <a:ext uri="{FF2B5EF4-FFF2-40B4-BE49-F238E27FC236}">
                <a16:creationId xmlns:a16="http://schemas.microsoft.com/office/drawing/2014/main" xmlns="" id="{C4210445-85D6-4551-B63A-3BCADA8C1D5F}"/>
              </a:ext>
            </a:extLst>
          </p:cNvPr>
          <p:cNvSpPr/>
          <p:nvPr/>
        </p:nvSpPr>
        <p:spPr>
          <a:xfrm>
            <a:off x="1317072" y="2602745"/>
            <a:ext cx="1567148" cy="643793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56D135EF-D3D8-4016-924E-8BB7F9842DC1}"/>
              </a:ext>
            </a:extLst>
          </p:cNvPr>
          <p:cNvSpPr/>
          <p:nvPr/>
        </p:nvSpPr>
        <p:spPr>
          <a:xfrm>
            <a:off x="1317072" y="3246538"/>
            <a:ext cx="1567148" cy="1317073"/>
          </a:xfrm>
          <a:prstGeom prst="roundRect">
            <a:avLst>
              <a:gd name="adj" fmla="val 108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円/楕円 17">
            <a:extLst>
              <a:ext uri="{FF2B5EF4-FFF2-40B4-BE49-F238E27FC236}">
                <a16:creationId xmlns:a16="http://schemas.microsoft.com/office/drawing/2014/main" xmlns="" id="{3DC39612-7FC4-45F2-A711-37CBE563F690}"/>
              </a:ext>
            </a:extLst>
          </p:cNvPr>
          <p:cNvSpPr/>
          <p:nvPr/>
        </p:nvSpPr>
        <p:spPr>
          <a:xfrm>
            <a:off x="1012301" y="27552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579CA487-7473-4921-BA5C-54B80B520386}"/>
              </a:ext>
            </a:extLst>
          </p:cNvPr>
          <p:cNvSpPr/>
          <p:nvPr/>
        </p:nvSpPr>
        <p:spPr>
          <a:xfrm>
            <a:off x="1012301" y="377907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xmlns="" id="{D6B7DA69-951A-4A82-9F71-32B917CE0E6E}"/>
              </a:ext>
            </a:extLst>
          </p:cNvPr>
          <p:cNvSpPr/>
          <p:nvPr/>
        </p:nvSpPr>
        <p:spPr>
          <a:xfrm>
            <a:off x="3049297" y="2602745"/>
            <a:ext cx="1782762" cy="3753603"/>
          </a:xfrm>
          <a:prstGeom prst="roundRect">
            <a:avLst>
              <a:gd name="adj" fmla="val 108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5" name="円/楕円 17">
            <a:extLst>
              <a:ext uri="{FF2B5EF4-FFF2-40B4-BE49-F238E27FC236}">
                <a16:creationId xmlns:a16="http://schemas.microsoft.com/office/drawing/2014/main" xmlns="" id="{8EC1A8E8-1254-43E9-ADFC-CDDA71E2300F}"/>
              </a:ext>
            </a:extLst>
          </p:cNvPr>
          <p:cNvSpPr/>
          <p:nvPr/>
        </p:nvSpPr>
        <p:spPr>
          <a:xfrm>
            <a:off x="4287293" y="27552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26" name="円/楕円 17">
            <a:extLst>
              <a:ext uri="{FF2B5EF4-FFF2-40B4-BE49-F238E27FC236}">
                <a16:creationId xmlns:a16="http://schemas.microsoft.com/office/drawing/2014/main" xmlns="" id="{03676E2A-7F85-4F61-A455-ECDD3EAA02ED}"/>
              </a:ext>
            </a:extLst>
          </p:cNvPr>
          <p:cNvSpPr/>
          <p:nvPr/>
        </p:nvSpPr>
        <p:spPr>
          <a:xfrm>
            <a:off x="5521528" y="320164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F667632F-0AD2-4671-A193-BDB9A6471187}"/>
              </a:ext>
            </a:extLst>
          </p:cNvPr>
          <p:cNvSpPr/>
          <p:nvPr/>
        </p:nvSpPr>
        <p:spPr>
          <a:xfrm>
            <a:off x="5773527" y="3195177"/>
            <a:ext cx="5484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テキストを入力します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ページのプレビューを確認すると、下記のような表示になります</a:t>
            </a:r>
            <a:endParaRPr lang="en-US" altLang="ja-JP" sz="1200" dirty="0"/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B6F59BF-983E-4B8E-B4CC-755CA5A5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38" y="3840104"/>
            <a:ext cx="2289062" cy="23655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196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8530FAE8-9AB7-44B0-B19D-444CF55B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1" y="2360443"/>
            <a:ext cx="9668810" cy="18868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3303368" y="4468482"/>
            <a:ext cx="8483315" cy="1362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．管理画面からログアウトする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589284"/>
            <a:ext cx="725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①画面右上の「こんにちは、</a:t>
            </a:r>
            <a:r>
              <a:rPr lang="en-US" altLang="ja-JP" dirty="0" err="1"/>
              <a:t>sdgs</a:t>
            </a:r>
            <a:r>
              <a:rPr lang="en-US" altLang="ja-JP" dirty="0"/>
              <a:t>-admin</a:t>
            </a:r>
            <a:r>
              <a:rPr lang="ja-JP" altLang="en-US" dirty="0"/>
              <a:t>さん」にカーソルを合わせて</a:t>
            </a:r>
            <a:endParaRPr lang="en-US" altLang="ja-JP" dirty="0"/>
          </a:p>
          <a:p>
            <a:r>
              <a:rPr kumimoji="1" lang="ja-JP" altLang="en-US" dirty="0"/>
              <a:t>　ログアウトを選択することでログアウトできます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2505" y="4651771"/>
            <a:ext cx="781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注意点：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DDF33409-347A-41C0-B666-B9858FF90B66}"/>
              </a:ext>
            </a:extLst>
          </p:cNvPr>
          <p:cNvSpPr txBox="1"/>
          <p:nvPr/>
        </p:nvSpPr>
        <p:spPr>
          <a:xfrm>
            <a:off x="3534393" y="5040616"/>
            <a:ext cx="814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rgbClr val="FF0000"/>
                </a:solidFill>
              </a:rPr>
              <a:t>ログイン情報はパソコンに残りますので、</a:t>
            </a:r>
            <a:r>
              <a:rPr lang="ja-JP" altLang="en-US" b="1" dirty="0">
                <a:solidFill>
                  <a:srgbClr val="FF0000"/>
                </a:solidFill>
              </a:rPr>
              <a:t>パソコンが共用の場合は毎回のログアウトをお願いします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5BECFC13-9169-4F3B-937E-56F3B41B7067}"/>
              </a:ext>
            </a:extLst>
          </p:cNvPr>
          <p:cNvSpPr/>
          <p:nvPr/>
        </p:nvSpPr>
        <p:spPr>
          <a:xfrm>
            <a:off x="8931966" y="3362740"/>
            <a:ext cx="1033670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890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200" dirty="0"/>
              <a:t>【</a:t>
            </a:r>
            <a:r>
              <a:rPr lang="ja-JP" altLang="en-US" sz="2200" dirty="0"/>
              <a:t>記事編集の補足</a:t>
            </a:r>
            <a:r>
              <a:rPr lang="en-US" altLang="ja-JP" sz="2200" dirty="0"/>
              <a:t>】</a:t>
            </a:r>
            <a:r>
              <a:rPr lang="ja-JP" altLang="en-US" sz="2200" dirty="0"/>
              <a:t>「カラム」による横二列（または三列）の表示方法①</a:t>
            </a:r>
            <a:endParaRPr lang="en-US" altLang="ja-JP" sz="22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「カラム」による横二列の表示方法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C2FF47A5-2DDA-4169-B7E4-FD973717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8585"/>
            <a:ext cx="1998792" cy="2343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角丸四角形 23">
            <a:extLst>
              <a:ext uri="{FF2B5EF4-FFF2-40B4-BE49-F238E27FC236}">
                <a16:creationId xmlns:a16="http://schemas.microsoft.com/office/drawing/2014/main" xmlns="" id="{558D4624-584C-467D-B35E-F3AEE0C2AFFF}"/>
              </a:ext>
            </a:extLst>
          </p:cNvPr>
          <p:cNvSpPr/>
          <p:nvPr/>
        </p:nvSpPr>
        <p:spPr>
          <a:xfrm>
            <a:off x="779243" y="3290723"/>
            <a:ext cx="1850746" cy="244958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6F9940C6-8792-4866-87EF-37B257D9A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70" y="2048585"/>
            <a:ext cx="1999514" cy="2343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1D949399-318E-4625-A4F6-DD49E3DB5CD5}"/>
              </a:ext>
            </a:extLst>
          </p:cNvPr>
          <p:cNvSpPr/>
          <p:nvPr/>
        </p:nvSpPr>
        <p:spPr>
          <a:xfrm>
            <a:off x="3831604" y="2920608"/>
            <a:ext cx="513979" cy="396000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xmlns="" id="{DBDB5128-DAC0-458B-9015-98754F63CCA7}"/>
              </a:ext>
            </a:extLst>
          </p:cNvPr>
          <p:cNvSpPr/>
          <p:nvPr/>
        </p:nvSpPr>
        <p:spPr>
          <a:xfrm>
            <a:off x="2791653" y="2978119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E40C3BBF-5E15-4613-994A-7A07328F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03" y="2048584"/>
            <a:ext cx="4864120" cy="2343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1" name="角丸四角形 23">
            <a:extLst>
              <a:ext uri="{FF2B5EF4-FFF2-40B4-BE49-F238E27FC236}">
                <a16:creationId xmlns:a16="http://schemas.microsoft.com/office/drawing/2014/main" xmlns="" id="{15040A06-76E8-438A-971A-29B0FDB5C0DB}"/>
              </a:ext>
            </a:extLst>
          </p:cNvPr>
          <p:cNvSpPr/>
          <p:nvPr/>
        </p:nvSpPr>
        <p:spPr>
          <a:xfrm>
            <a:off x="5873265" y="3168933"/>
            <a:ext cx="2922400" cy="662838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770B43EB-BE0A-4BC2-9CB2-06B64DCB77B6}"/>
              </a:ext>
            </a:extLst>
          </p:cNvPr>
          <p:cNvSpPr txBox="1"/>
          <p:nvPr/>
        </p:nvSpPr>
        <p:spPr>
          <a:xfrm>
            <a:off x="721986" y="4530619"/>
            <a:ext cx="9718233" cy="140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B4DD2902-0A02-49BC-97E9-FAF7440CE67B}"/>
              </a:ext>
            </a:extLst>
          </p:cNvPr>
          <p:cNvSpPr/>
          <p:nvPr/>
        </p:nvSpPr>
        <p:spPr>
          <a:xfrm>
            <a:off x="847443" y="471796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A26FD3DB-AB04-47E4-AC5E-D2F909C661DC}"/>
              </a:ext>
            </a:extLst>
          </p:cNvPr>
          <p:cNvSpPr/>
          <p:nvPr/>
        </p:nvSpPr>
        <p:spPr>
          <a:xfrm>
            <a:off x="1099441" y="4711492"/>
            <a:ext cx="9345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「レイアウト要素」を選択します</a:t>
            </a:r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30ACF07F-AC66-4DAD-917C-628A51A61790}"/>
              </a:ext>
            </a:extLst>
          </p:cNvPr>
          <p:cNvSpPr/>
          <p:nvPr/>
        </p:nvSpPr>
        <p:spPr>
          <a:xfrm>
            <a:off x="847443" y="507473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A64E6094-5977-4888-8956-E0A8AC2973FB}"/>
              </a:ext>
            </a:extLst>
          </p:cNvPr>
          <p:cNvSpPr/>
          <p:nvPr/>
        </p:nvSpPr>
        <p:spPr>
          <a:xfrm>
            <a:off x="848080" y="546914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A286DCC5-14F0-4705-BD12-179A98263F1D}"/>
              </a:ext>
            </a:extLst>
          </p:cNvPr>
          <p:cNvSpPr/>
          <p:nvPr/>
        </p:nvSpPr>
        <p:spPr>
          <a:xfrm>
            <a:off x="1100078" y="5084528"/>
            <a:ext cx="9345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「カラム」を選択します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xmlns="" id="{6D3169EE-700F-43FD-9D60-8F530F4A9EE8}"/>
              </a:ext>
            </a:extLst>
          </p:cNvPr>
          <p:cNvSpPr/>
          <p:nvPr/>
        </p:nvSpPr>
        <p:spPr>
          <a:xfrm>
            <a:off x="1100079" y="5482946"/>
            <a:ext cx="9345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横二列（または三列）の幅のバランスを選択します</a:t>
            </a: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xmlns="" id="{E88605B9-1C5E-4E1A-8939-6CC4E1D55020}"/>
              </a:ext>
            </a:extLst>
          </p:cNvPr>
          <p:cNvSpPr/>
          <p:nvPr/>
        </p:nvSpPr>
        <p:spPr>
          <a:xfrm>
            <a:off x="5235808" y="2978119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B8B4B438-C454-4584-9ECF-12BDBB7E175D}"/>
              </a:ext>
            </a:extLst>
          </p:cNvPr>
          <p:cNvSpPr/>
          <p:nvPr/>
        </p:nvSpPr>
        <p:spPr>
          <a:xfrm>
            <a:off x="1578210" y="294496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337B37FA-77E8-40C5-9807-488360B3B0EE}"/>
              </a:ext>
            </a:extLst>
          </p:cNvPr>
          <p:cNvSpPr/>
          <p:nvPr/>
        </p:nvSpPr>
        <p:spPr>
          <a:xfrm>
            <a:off x="3962593" y="259929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8B82FDA8-A0D3-4815-983D-7F0225E1EFBF}"/>
              </a:ext>
            </a:extLst>
          </p:cNvPr>
          <p:cNvSpPr/>
          <p:nvPr/>
        </p:nvSpPr>
        <p:spPr>
          <a:xfrm>
            <a:off x="7200903" y="28546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2193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200" dirty="0"/>
              <a:t>【</a:t>
            </a:r>
            <a:r>
              <a:rPr lang="ja-JP" altLang="en-US" sz="2200" dirty="0"/>
              <a:t>記事編集の補足</a:t>
            </a:r>
            <a:r>
              <a:rPr lang="en-US" altLang="ja-JP" sz="2200" dirty="0"/>
              <a:t>】</a:t>
            </a:r>
            <a:r>
              <a:rPr lang="ja-JP" altLang="en-US" sz="2200" dirty="0"/>
              <a:t>「カラム」による横二列（または三列）の表示方法②</a:t>
            </a:r>
            <a:endParaRPr lang="en-US" altLang="ja-JP" sz="22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「カラム」による横二列の表示方法</a:t>
            </a: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6E4FC2D-DBBF-426C-A7BE-042D247E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8585"/>
            <a:ext cx="4114800" cy="9258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角丸四角形 23">
            <a:extLst>
              <a:ext uri="{FF2B5EF4-FFF2-40B4-BE49-F238E27FC236}">
                <a16:creationId xmlns:a16="http://schemas.microsoft.com/office/drawing/2014/main" xmlns="" id="{3A41300B-C27E-4C5C-88C4-C10F37C48992}"/>
              </a:ext>
            </a:extLst>
          </p:cNvPr>
          <p:cNvSpPr/>
          <p:nvPr/>
        </p:nvSpPr>
        <p:spPr>
          <a:xfrm>
            <a:off x="726991" y="2363828"/>
            <a:ext cx="2625809" cy="527418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6" name="角丸四角形 23">
            <a:extLst>
              <a:ext uri="{FF2B5EF4-FFF2-40B4-BE49-F238E27FC236}">
                <a16:creationId xmlns:a16="http://schemas.microsoft.com/office/drawing/2014/main" xmlns="" id="{1EC27C9A-DE26-46B8-A100-E73DBAAE1434}"/>
              </a:ext>
            </a:extLst>
          </p:cNvPr>
          <p:cNvSpPr/>
          <p:nvPr/>
        </p:nvSpPr>
        <p:spPr>
          <a:xfrm>
            <a:off x="3405052" y="2363828"/>
            <a:ext cx="1436740" cy="527418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179674B6-562C-489D-AAE3-AD6BAA10D9A9}"/>
              </a:ext>
            </a:extLst>
          </p:cNvPr>
          <p:cNvSpPr txBox="1"/>
          <p:nvPr/>
        </p:nvSpPr>
        <p:spPr>
          <a:xfrm>
            <a:off x="721986" y="5296975"/>
            <a:ext cx="8970653" cy="61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2B92DD47-1DF8-4A49-A0CF-1793B5615C54}"/>
              </a:ext>
            </a:extLst>
          </p:cNvPr>
          <p:cNvSpPr/>
          <p:nvPr/>
        </p:nvSpPr>
        <p:spPr>
          <a:xfrm>
            <a:off x="847443" y="548432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44E0C948-7B30-42B1-A09F-40AEA31123A2}"/>
              </a:ext>
            </a:extLst>
          </p:cNvPr>
          <p:cNvSpPr/>
          <p:nvPr/>
        </p:nvSpPr>
        <p:spPr>
          <a:xfrm>
            <a:off x="1099442" y="5477848"/>
            <a:ext cx="8593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二か所の　　のアイコンを選択してブロックを追加します</a:t>
            </a:r>
          </a:p>
        </p:txBody>
      </p:sp>
      <p:sp>
        <p:nvSpPr>
          <p:cNvPr id="50" name="円/楕円 17">
            <a:extLst>
              <a:ext uri="{FF2B5EF4-FFF2-40B4-BE49-F238E27FC236}">
                <a16:creationId xmlns:a16="http://schemas.microsoft.com/office/drawing/2014/main" xmlns="" id="{FE144B58-B8B4-4019-A21A-1B52DBCFDA85}"/>
              </a:ext>
            </a:extLst>
          </p:cNvPr>
          <p:cNvSpPr/>
          <p:nvPr/>
        </p:nvSpPr>
        <p:spPr>
          <a:xfrm>
            <a:off x="2889603" y="202544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xmlns="" id="{0BCCB81D-3728-4465-A04A-5DB213600AFB}"/>
              </a:ext>
            </a:extLst>
          </p:cNvPr>
          <p:cNvSpPr/>
          <p:nvPr/>
        </p:nvSpPr>
        <p:spPr>
          <a:xfrm>
            <a:off x="1857015" y="5501738"/>
            <a:ext cx="182880" cy="184005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xmlns="" id="{ECF9E2DD-0858-4357-92F7-358C388A62CF}"/>
              </a:ext>
            </a:extLst>
          </p:cNvPr>
          <p:cNvSpPr/>
          <p:nvPr/>
        </p:nvSpPr>
        <p:spPr>
          <a:xfrm>
            <a:off x="5011388" y="2270697"/>
            <a:ext cx="266700" cy="381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2A6350A2-9746-47BA-9129-DA607B53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2" y="2048585"/>
            <a:ext cx="4299477" cy="30169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1513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200" dirty="0"/>
              <a:t>【</a:t>
            </a:r>
            <a:r>
              <a:rPr lang="ja-JP" altLang="en-US" sz="2200" dirty="0"/>
              <a:t>記事編集の補足</a:t>
            </a:r>
            <a:r>
              <a:rPr lang="en-US" altLang="ja-JP" sz="2200" dirty="0"/>
              <a:t>】</a:t>
            </a:r>
            <a:r>
              <a:rPr lang="ja-JP" altLang="en-US" sz="2200" dirty="0"/>
              <a:t>「カラム」の補足　幅の調整方法</a:t>
            </a:r>
            <a:endParaRPr lang="en-US" altLang="ja-JP" sz="2200" dirty="0"/>
          </a:p>
        </p:txBody>
      </p:sp>
      <p:sp>
        <p:nvSpPr>
          <p:cNvPr id="18" name="角丸四角形 6">
            <a:extLst>
              <a:ext uri="{FF2B5EF4-FFF2-40B4-BE49-F238E27FC236}">
                <a16:creationId xmlns:a16="http://schemas.microsoft.com/office/drawing/2014/main" xmlns="" id="{55B91699-63A7-43F2-A278-055480A159BF}"/>
              </a:ext>
            </a:extLst>
          </p:cNvPr>
          <p:cNvSpPr/>
          <p:nvPr/>
        </p:nvSpPr>
        <p:spPr>
          <a:xfrm>
            <a:off x="726991" y="1469559"/>
            <a:ext cx="3311609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「カラム」の幅調整の補足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179674B6-562C-489D-AAE3-AD6BAA10D9A9}"/>
              </a:ext>
            </a:extLst>
          </p:cNvPr>
          <p:cNvSpPr txBox="1"/>
          <p:nvPr/>
        </p:nvSpPr>
        <p:spPr>
          <a:xfrm>
            <a:off x="5431150" y="1965160"/>
            <a:ext cx="5872576" cy="172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40" name="円/楕円 17">
            <a:extLst>
              <a:ext uri="{FF2B5EF4-FFF2-40B4-BE49-F238E27FC236}">
                <a16:creationId xmlns:a16="http://schemas.microsoft.com/office/drawing/2014/main" xmlns="" id="{2B92DD47-1DF8-4A49-A0CF-1793B5615C54}"/>
              </a:ext>
            </a:extLst>
          </p:cNvPr>
          <p:cNvSpPr/>
          <p:nvPr/>
        </p:nvSpPr>
        <p:spPr>
          <a:xfrm>
            <a:off x="5556607" y="208283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44E0C948-7B30-42B1-A09F-40AEA31123A2}"/>
              </a:ext>
            </a:extLst>
          </p:cNvPr>
          <p:cNvSpPr/>
          <p:nvPr/>
        </p:nvSpPr>
        <p:spPr>
          <a:xfrm>
            <a:off x="5808606" y="2076366"/>
            <a:ext cx="5390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/>
              <a:t>カラムの片方のブロック</a:t>
            </a:r>
            <a:r>
              <a:rPr lang="ja-JP" altLang="en-US" sz="1200" dirty="0"/>
              <a:t>を選択します</a:t>
            </a:r>
            <a:endParaRPr lang="en-US" altLang="ja-JP" sz="1200" dirty="0"/>
          </a:p>
          <a:p>
            <a:pPr marL="144000" indent="-144000"/>
            <a:r>
              <a:rPr lang="en-US" altLang="ja-JP" sz="1200" dirty="0"/>
              <a:t>※</a:t>
            </a:r>
            <a:r>
              <a:rPr lang="ja-JP" altLang="en-US" sz="1200" dirty="0"/>
              <a:t>カラムのブロックが選択し難い場合は、カラムの中のブロックを選択状態にしてキーボードの「上」や「下」のボタンを押してください</a:t>
            </a:r>
            <a:endParaRPr lang="en-US" altLang="ja-JP" sz="1200" dirty="0"/>
          </a:p>
          <a:p>
            <a:r>
              <a:rPr lang="ja-JP" altLang="en-US" sz="1200" dirty="0"/>
              <a:t>　ブロックの選択が切り替わります</a:t>
            </a:r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41301B1F-4632-4E21-AA68-9A1DD7D4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6" y="1965161"/>
            <a:ext cx="4572825" cy="29033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角丸四角形 23">
            <a:extLst>
              <a:ext uri="{FF2B5EF4-FFF2-40B4-BE49-F238E27FC236}">
                <a16:creationId xmlns:a16="http://schemas.microsoft.com/office/drawing/2014/main" xmlns="" id="{2C38F292-50EB-4041-93DD-0DF106B2D52C}"/>
              </a:ext>
            </a:extLst>
          </p:cNvPr>
          <p:cNvSpPr/>
          <p:nvPr/>
        </p:nvSpPr>
        <p:spPr>
          <a:xfrm>
            <a:off x="777239" y="2646646"/>
            <a:ext cx="1809208" cy="2170799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9" name="角丸四角形 23">
            <a:extLst>
              <a:ext uri="{FF2B5EF4-FFF2-40B4-BE49-F238E27FC236}">
                <a16:creationId xmlns:a16="http://schemas.microsoft.com/office/drawing/2014/main" xmlns="" id="{C5CF2F13-AAB4-438C-AF11-CEC553E593E7}"/>
              </a:ext>
            </a:extLst>
          </p:cNvPr>
          <p:cNvSpPr/>
          <p:nvPr/>
        </p:nvSpPr>
        <p:spPr>
          <a:xfrm>
            <a:off x="4160515" y="1947530"/>
            <a:ext cx="481151" cy="281863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xmlns="" id="{84CF6B0A-56D0-411A-B609-84804F89C4E8}"/>
              </a:ext>
            </a:extLst>
          </p:cNvPr>
          <p:cNvSpPr/>
          <p:nvPr/>
        </p:nvSpPr>
        <p:spPr>
          <a:xfrm>
            <a:off x="3902522" y="2576974"/>
            <a:ext cx="1392290" cy="639441"/>
          </a:xfrm>
          <a:prstGeom prst="roundRect">
            <a:avLst>
              <a:gd name="adj" fmla="val 23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1" name="円/楕円 17">
            <a:extLst>
              <a:ext uri="{FF2B5EF4-FFF2-40B4-BE49-F238E27FC236}">
                <a16:creationId xmlns:a16="http://schemas.microsoft.com/office/drawing/2014/main" xmlns="" id="{FBA31D21-F723-47FE-857D-37A946E19410}"/>
              </a:ext>
            </a:extLst>
          </p:cNvPr>
          <p:cNvSpPr/>
          <p:nvPr/>
        </p:nvSpPr>
        <p:spPr>
          <a:xfrm>
            <a:off x="1542777" y="230421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2" name="円/楕円 17">
            <a:extLst>
              <a:ext uri="{FF2B5EF4-FFF2-40B4-BE49-F238E27FC236}">
                <a16:creationId xmlns:a16="http://schemas.microsoft.com/office/drawing/2014/main" xmlns="" id="{FCEE6D36-D6C4-4036-9950-9B09383A1AFE}"/>
              </a:ext>
            </a:extLst>
          </p:cNvPr>
          <p:cNvSpPr/>
          <p:nvPr/>
        </p:nvSpPr>
        <p:spPr>
          <a:xfrm>
            <a:off x="4275090" y="165890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23" name="円/楕円 17">
            <a:extLst>
              <a:ext uri="{FF2B5EF4-FFF2-40B4-BE49-F238E27FC236}">
                <a16:creationId xmlns:a16="http://schemas.microsoft.com/office/drawing/2014/main" xmlns="" id="{6BC02C40-9484-4655-ADB2-FABE6849862E}"/>
              </a:ext>
            </a:extLst>
          </p:cNvPr>
          <p:cNvSpPr/>
          <p:nvPr/>
        </p:nvSpPr>
        <p:spPr>
          <a:xfrm>
            <a:off x="4446537" y="228353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0" name="円/楕円 17">
            <a:extLst>
              <a:ext uri="{FF2B5EF4-FFF2-40B4-BE49-F238E27FC236}">
                <a16:creationId xmlns:a16="http://schemas.microsoft.com/office/drawing/2014/main" xmlns="" id="{991448AE-746B-40A0-9C85-1D4ED7F31947}"/>
              </a:ext>
            </a:extLst>
          </p:cNvPr>
          <p:cNvSpPr/>
          <p:nvPr/>
        </p:nvSpPr>
        <p:spPr>
          <a:xfrm>
            <a:off x="5556607" y="293482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35B53528-135D-478B-89E6-52B9E3567155}"/>
              </a:ext>
            </a:extLst>
          </p:cNvPr>
          <p:cNvSpPr/>
          <p:nvPr/>
        </p:nvSpPr>
        <p:spPr>
          <a:xfrm>
            <a:off x="5808606" y="2928355"/>
            <a:ext cx="53906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右の画面の「ブロック」を選択します</a:t>
            </a:r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70AD8C3E-6246-481B-A0DF-BC0CAFB5A4A3}"/>
              </a:ext>
            </a:extLst>
          </p:cNvPr>
          <p:cNvSpPr/>
          <p:nvPr/>
        </p:nvSpPr>
        <p:spPr>
          <a:xfrm>
            <a:off x="5552254" y="328753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xmlns="" id="{044F43B2-3F98-45C2-919D-D3A32B5076C5}"/>
              </a:ext>
            </a:extLst>
          </p:cNvPr>
          <p:cNvSpPr/>
          <p:nvPr/>
        </p:nvSpPr>
        <p:spPr>
          <a:xfrm>
            <a:off x="5804253" y="3281059"/>
            <a:ext cx="53906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「カラム設定」にてカラムの幅を変更します</a:t>
            </a:r>
          </a:p>
        </p:txBody>
      </p:sp>
    </p:spTree>
    <p:extLst>
      <p:ext uri="{BB962C8B-B14F-4D97-AF65-F5344CB8AC3E}">
        <p14:creationId xmlns:p14="http://schemas.microsoft.com/office/powerpoint/2010/main" val="1774067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82E73006-CCC7-4964-AA83-31ECC56B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89" y="2011909"/>
            <a:ext cx="3779785" cy="25589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2" name="図 4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DE2E8F13-26FB-49BB-BFC1-7B653B3B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1" y="2040960"/>
            <a:ext cx="2129420" cy="25327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E6CCB354-0957-4C3A-87AB-543FC930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IncLoop. All Rights Reserved.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7B5BCCC7-EF95-4DE1-8F5A-50DEA9F83197}"/>
              </a:ext>
            </a:extLst>
          </p:cNvPr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200" dirty="0"/>
              <a:t>【</a:t>
            </a:r>
            <a:r>
              <a:rPr lang="ja-JP" altLang="en-US" sz="2200" dirty="0"/>
              <a:t>記事編集の補足</a:t>
            </a:r>
            <a:r>
              <a:rPr lang="en-US" altLang="ja-JP" sz="2200" dirty="0"/>
              <a:t>】</a:t>
            </a:r>
            <a:r>
              <a:rPr lang="ja-JP" altLang="en-US" sz="2200" dirty="0"/>
              <a:t>「</a:t>
            </a:r>
            <a:r>
              <a:rPr lang="en-US" altLang="ja-JP" sz="2200" dirty="0"/>
              <a:t>17</a:t>
            </a:r>
            <a:r>
              <a:rPr lang="ja-JP" altLang="en-US" sz="2200" dirty="0"/>
              <a:t>のゴールの記事内横並び用」コンテンツの表示①</a:t>
            </a:r>
            <a:endParaRPr lang="en-US" altLang="ja-JP" sz="2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1C78208B-9090-40B8-8AEC-76D655BA7D6F}"/>
              </a:ext>
            </a:extLst>
          </p:cNvPr>
          <p:cNvSpPr txBox="1"/>
          <p:nvPr/>
        </p:nvSpPr>
        <p:spPr>
          <a:xfrm>
            <a:off x="7377819" y="2032957"/>
            <a:ext cx="4095502" cy="23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28" name="角丸四角形 23">
            <a:extLst>
              <a:ext uri="{FF2B5EF4-FFF2-40B4-BE49-F238E27FC236}">
                <a16:creationId xmlns:a16="http://schemas.microsoft.com/office/drawing/2014/main" xmlns="" id="{9BF5C0FC-A27D-44CD-9826-3DE26F22B6B7}"/>
              </a:ext>
            </a:extLst>
          </p:cNvPr>
          <p:cNvSpPr/>
          <p:nvPr/>
        </p:nvSpPr>
        <p:spPr>
          <a:xfrm>
            <a:off x="882620" y="2998629"/>
            <a:ext cx="576000" cy="540000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角丸四角形 23">
            <a:extLst>
              <a:ext uri="{FF2B5EF4-FFF2-40B4-BE49-F238E27FC236}">
                <a16:creationId xmlns:a16="http://schemas.microsoft.com/office/drawing/2014/main" xmlns="" id="{2D7A6DA3-9D7F-48D7-9408-1D810BB7EF77}"/>
              </a:ext>
            </a:extLst>
          </p:cNvPr>
          <p:cNvSpPr/>
          <p:nvPr/>
        </p:nvSpPr>
        <p:spPr>
          <a:xfrm>
            <a:off x="3247641" y="1999755"/>
            <a:ext cx="22572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0" name="角丸四角形 23">
            <a:extLst>
              <a:ext uri="{FF2B5EF4-FFF2-40B4-BE49-F238E27FC236}">
                <a16:creationId xmlns:a16="http://schemas.microsoft.com/office/drawing/2014/main" xmlns="" id="{189987D3-18E9-4F32-BE93-F8623731F020}"/>
              </a:ext>
            </a:extLst>
          </p:cNvPr>
          <p:cNvSpPr/>
          <p:nvPr/>
        </p:nvSpPr>
        <p:spPr>
          <a:xfrm>
            <a:off x="3237299" y="3214446"/>
            <a:ext cx="1197270" cy="272093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xmlns="" id="{1EE6E1F9-8372-4563-BF39-596CAD819EAE}"/>
              </a:ext>
            </a:extLst>
          </p:cNvPr>
          <p:cNvSpPr/>
          <p:nvPr/>
        </p:nvSpPr>
        <p:spPr>
          <a:xfrm>
            <a:off x="587342" y="311930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FE4604F0-FFF5-4BDB-B703-62EDD5244584}"/>
              </a:ext>
            </a:extLst>
          </p:cNvPr>
          <p:cNvSpPr/>
          <p:nvPr/>
        </p:nvSpPr>
        <p:spPr>
          <a:xfrm>
            <a:off x="3509161" y="201457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3DA1B3E2-3BD2-4537-B0E2-5C5BE940367A}"/>
              </a:ext>
            </a:extLst>
          </p:cNvPr>
          <p:cNvSpPr/>
          <p:nvPr/>
        </p:nvSpPr>
        <p:spPr>
          <a:xfrm>
            <a:off x="4474204" y="321031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7498271" y="218139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26468D5D-8931-4881-8974-CEAE6AE565BB}"/>
              </a:ext>
            </a:extLst>
          </p:cNvPr>
          <p:cNvSpPr/>
          <p:nvPr/>
        </p:nvSpPr>
        <p:spPr>
          <a:xfrm>
            <a:off x="7750270" y="2174925"/>
            <a:ext cx="37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「再利用可能」ブロックの「</a:t>
            </a:r>
            <a:r>
              <a:rPr lang="en-US" altLang="ja-JP" sz="1200" dirty="0"/>
              <a:t>17</a:t>
            </a:r>
            <a:r>
              <a:rPr lang="ja-JP" altLang="en-US" sz="1200" dirty="0"/>
              <a:t>のゴールの記事内横並び用」を選択します</a:t>
            </a:r>
          </a:p>
        </p:txBody>
      </p:sp>
      <p:sp>
        <p:nvSpPr>
          <p:cNvPr id="36" name="円/楕円 17">
            <a:extLst>
              <a:ext uri="{FF2B5EF4-FFF2-40B4-BE49-F238E27FC236}">
                <a16:creationId xmlns:a16="http://schemas.microsoft.com/office/drawing/2014/main" xmlns="" id="{F12B4F83-DEB8-47BB-A385-621BD3993E0B}"/>
              </a:ext>
            </a:extLst>
          </p:cNvPr>
          <p:cNvSpPr/>
          <p:nvPr/>
        </p:nvSpPr>
        <p:spPr>
          <a:xfrm>
            <a:off x="7498271" y="267750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2</a:t>
            </a:r>
            <a:endParaRPr kumimoji="1" lang="ja-JP" altLang="en-US" sz="1400" dirty="0"/>
          </a:p>
        </p:txBody>
      </p:sp>
      <p:sp>
        <p:nvSpPr>
          <p:cNvPr id="37" name="円/楕円 17">
            <a:extLst>
              <a:ext uri="{FF2B5EF4-FFF2-40B4-BE49-F238E27FC236}">
                <a16:creationId xmlns:a16="http://schemas.microsoft.com/office/drawing/2014/main" xmlns="" id="{3CD54726-D674-4AA9-B9B3-1E659EEF93CC}"/>
              </a:ext>
            </a:extLst>
          </p:cNvPr>
          <p:cNvSpPr/>
          <p:nvPr/>
        </p:nvSpPr>
        <p:spPr>
          <a:xfrm>
            <a:off x="7498908" y="305450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</a:t>
            </a:r>
            <a:endParaRPr kumimoji="1" lang="ja-JP" altLang="en-US" sz="14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E83CCC56-4762-4B83-9AC5-6CE96AF4F38F}"/>
              </a:ext>
            </a:extLst>
          </p:cNvPr>
          <p:cNvSpPr/>
          <p:nvPr/>
        </p:nvSpPr>
        <p:spPr>
          <a:xfrm>
            <a:off x="7750907" y="2687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縦の三点リーダーを選択します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xmlns="" id="{A7899C73-5CB8-4856-B3CA-C2089A5FB853}"/>
              </a:ext>
            </a:extLst>
          </p:cNvPr>
          <p:cNvSpPr/>
          <p:nvPr/>
        </p:nvSpPr>
        <p:spPr>
          <a:xfrm>
            <a:off x="7750907" y="3068301"/>
            <a:ext cx="372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「通常のブロックへ変換」を選択します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xmlns="" id="{8CF6F493-C9A6-46DC-9C59-4996E37D95C6}"/>
              </a:ext>
            </a:extLst>
          </p:cNvPr>
          <p:cNvSpPr/>
          <p:nvPr/>
        </p:nvSpPr>
        <p:spPr>
          <a:xfrm>
            <a:off x="7750270" y="3406967"/>
            <a:ext cx="372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②と③の操作は必ず行ってください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②と③の操作がない場合は、別のページの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文言が変わってしまう場合があります</a:t>
            </a:r>
          </a:p>
        </p:txBody>
      </p:sp>
      <p:sp>
        <p:nvSpPr>
          <p:cNvPr id="22" name="角丸四角形 6">
            <a:extLst>
              <a:ext uri="{FF2B5EF4-FFF2-40B4-BE49-F238E27FC236}">
                <a16:creationId xmlns:a16="http://schemas.microsoft.com/office/drawing/2014/main" xmlns="" id="{10608937-F9D7-4324-9210-34A1E72D8439}"/>
              </a:ext>
            </a:extLst>
          </p:cNvPr>
          <p:cNvSpPr/>
          <p:nvPr/>
        </p:nvSpPr>
        <p:spPr>
          <a:xfrm>
            <a:off x="726991" y="1469559"/>
            <a:ext cx="3999213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17</a:t>
            </a:r>
            <a:r>
              <a:rPr lang="ja-JP" altLang="en-US" sz="1200" b="1" dirty="0">
                <a:solidFill>
                  <a:schemeClr val="bg1"/>
                </a:solidFill>
              </a:rPr>
              <a:t>のゴールの記事内横並び用コンテンツの表示方法</a:t>
            </a:r>
          </a:p>
        </p:txBody>
      </p:sp>
    </p:spTree>
    <p:extLst>
      <p:ext uri="{BB962C8B-B14F-4D97-AF65-F5344CB8AC3E}">
        <p14:creationId xmlns:p14="http://schemas.microsoft.com/office/powerpoint/2010/main" val="982848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E6CCB354-0957-4C3A-87AB-543FC930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 IncLoop. All Rights Reserved.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7B5BCCC7-EF95-4DE1-8F5A-50DEA9F83197}"/>
              </a:ext>
            </a:extLst>
          </p:cNvPr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200" dirty="0"/>
              <a:t>【</a:t>
            </a:r>
            <a:r>
              <a:rPr lang="ja-JP" altLang="en-US" sz="2200" dirty="0"/>
              <a:t>記事編集の補足</a:t>
            </a:r>
            <a:r>
              <a:rPr lang="en-US" altLang="ja-JP" sz="2200" dirty="0"/>
              <a:t>】</a:t>
            </a:r>
            <a:r>
              <a:rPr lang="ja-JP" altLang="en-US" sz="2200" dirty="0"/>
              <a:t>「</a:t>
            </a:r>
            <a:r>
              <a:rPr lang="en-US" altLang="ja-JP" sz="2200" dirty="0"/>
              <a:t>17</a:t>
            </a:r>
            <a:r>
              <a:rPr lang="ja-JP" altLang="en-US" sz="2200" dirty="0"/>
              <a:t>のゴールの記事内横並び用」コンテンツの表示②</a:t>
            </a:r>
            <a:endParaRPr lang="en-US" altLang="ja-JP" sz="2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1C78208B-9090-40B8-8AEC-76D655BA7D6F}"/>
              </a:ext>
            </a:extLst>
          </p:cNvPr>
          <p:cNvSpPr txBox="1"/>
          <p:nvPr/>
        </p:nvSpPr>
        <p:spPr>
          <a:xfrm>
            <a:off x="4904585" y="2015910"/>
            <a:ext cx="4095502" cy="50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sp>
        <p:nvSpPr>
          <p:cNvPr id="27" name="角丸四角形 6">
            <a:extLst>
              <a:ext uri="{FF2B5EF4-FFF2-40B4-BE49-F238E27FC236}">
                <a16:creationId xmlns:a16="http://schemas.microsoft.com/office/drawing/2014/main" xmlns="" id="{CEDB05D0-0241-4F2C-B905-7D37C4C7105D}"/>
              </a:ext>
            </a:extLst>
          </p:cNvPr>
          <p:cNvSpPr/>
          <p:nvPr/>
        </p:nvSpPr>
        <p:spPr>
          <a:xfrm>
            <a:off x="726991" y="1469559"/>
            <a:ext cx="3999213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17</a:t>
            </a:r>
            <a:r>
              <a:rPr lang="ja-JP" altLang="en-US" sz="1200" b="1" dirty="0">
                <a:solidFill>
                  <a:schemeClr val="bg1"/>
                </a:solidFill>
              </a:rPr>
              <a:t>のゴールの記事内横並び用コンテンツの表示方法</a:t>
            </a:r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025037" y="214693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4</a:t>
            </a:r>
            <a:endParaRPr kumimoji="1" lang="ja-JP" altLang="en-US" sz="14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26468D5D-8931-4881-8974-CEAE6AE565BB}"/>
              </a:ext>
            </a:extLst>
          </p:cNvPr>
          <p:cNvSpPr/>
          <p:nvPr/>
        </p:nvSpPr>
        <p:spPr>
          <a:xfrm>
            <a:off x="5277036" y="2140460"/>
            <a:ext cx="372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不要なロゴを削除します</a:t>
            </a:r>
          </a:p>
        </p:txBody>
      </p:sp>
      <p:pic>
        <p:nvPicPr>
          <p:cNvPr id="46" name="図 45" descr="草 が含まれている画像&#10;&#10;自動的に生成された説明">
            <a:extLst>
              <a:ext uri="{FF2B5EF4-FFF2-40B4-BE49-F238E27FC236}">
                <a16:creationId xmlns:a16="http://schemas.microsoft.com/office/drawing/2014/main" xmlns="" id="{98564684-FDE8-4849-9F15-46AA37311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9" y="2015910"/>
            <a:ext cx="3999213" cy="4343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7" name="角丸四角形 23">
            <a:extLst>
              <a:ext uri="{FF2B5EF4-FFF2-40B4-BE49-F238E27FC236}">
                <a16:creationId xmlns:a16="http://schemas.microsoft.com/office/drawing/2014/main" xmlns="" id="{F2FEAEDA-ED64-46C5-A489-B1BDE6B9AB4A}"/>
              </a:ext>
            </a:extLst>
          </p:cNvPr>
          <p:cNvSpPr/>
          <p:nvPr/>
        </p:nvSpPr>
        <p:spPr>
          <a:xfrm>
            <a:off x="1181535" y="2278959"/>
            <a:ext cx="3094374" cy="4176000"/>
          </a:xfrm>
          <a:prstGeom prst="roundRect">
            <a:avLst>
              <a:gd name="adj" fmla="val 14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8" name="円/楕円 17">
            <a:extLst>
              <a:ext uri="{FF2B5EF4-FFF2-40B4-BE49-F238E27FC236}">
                <a16:creationId xmlns:a16="http://schemas.microsoft.com/office/drawing/2014/main" xmlns="" id="{2DF2C6D0-0C18-462A-A55B-D0D472D3A381}"/>
              </a:ext>
            </a:extLst>
          </p:cNvPr>
          <p:cNvSpPr/>
          <p:nvPr/>
        </p:nvSpPr>
        <p:spPr>
          <a:xfrm>
            <a:off x="821637" y="425895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4</a:t>
            </a:r>
            <a:endParaRPr kumimoji="1" lang="ja-JP" altLang="en-US" sz="1400" dirty="0"/>
          </a:p>
        </p:txBody>
      </p:sp>
      <p:pic>
        <p:nvPicPr>
          <p:cNvPr id="50" name="図 49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FFBAC2B8-1BC9-4864-9D46-227596046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10" y="3152503"/>
            <a:ext cx="3327840" cy="32038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12083D13-7AE8-4BC9-9D4B-32D2FDBCFF63}"/>
              </a:ext>
            </a:extLst>
          </p:cNvPr>
          <p:cNvSpPr txBox="1"/>
          <p:nvPr/>
        </p:nvSpPr>
        <p:spPr>
          <a:xfrm>
            <a:off x="4820850" y="2897003"/>
            <a:ext cx="204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▼パソコン表示</a:t>
            </a:r>
          </a:p>
        </p:txBody>
      </p:sp>
      <p:pic>
        <p:nvPicPr>
          <p:cNvPr id="53" name="図 5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F937E2E0-2FDF-4A51-9A9E-2C9AE34E3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7" y="3134748"/>
            <a:ext cx="1825943" cy="32432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BE65F681-8F97-470F-9888-F546FFB47B85}"/>
              </a:ext>
            </a:extLst>
          </p:cNvPr>
          <p:cNvSpPr txBox="1"/>
          <p:nvPr/>
        </p:nvSpPr>
        <p:spPr>
          <a:xfrm>
            <a:off x="8262258" y="2881446"/>
            <a:ext cx="204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▼スマホ表示</a:t>
            </a:r>
          </a:p>
        </p:txBody>
      </p:sp>
    </p:spTree>
    <p:extLst>
      <p:ext uri="{BB962C8B-B14F-4D97-AF65-F5344CB8AC3E}">
        <p14:creationId xmlns:p14="http://schemas.microsoft.com/office/powerpoint/2010/main" val="3590113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0AB92DB-C29E-4DA6-B93D-29005352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4" y="2297755"/>
            <a:ext cx="3343742" cy="3124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4-1.</a:t>
            </a:r>
            <a:r>
              <a:rPr lang="ja-JP" altLang="en-US" sz="2400" dirty="0"/>
              <a:t>「企業・個人の取り組み事例」を</a:t>
            </a:r>
            <a:r>
              <a:rPr kumimoji="1" lang="ja-JP" altLang="en-US" sz="2400" dirty="0"/>
              <a:t>投稿する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</a:t>
            </a:r>
            <a:r>
              <a:rPr lang="ja-JP" altLang="en-US" sz="1600" dirty="0"/>
              <a:t>投稿」から「新規追加」を</a:t>
            </a:r>
            <a:endParaRPr lang="en-US" altLang="ja-JP" sz="1600" dirty="0"/>
          </a:p>
          <a:p>
            <a:r>
              <a:rPr lang="ja-JP" altLang="en-US" sz="1600" dirty="0"/>
              <a:t>　選択します。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48562" y="165154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②以下のような画面が出てきます。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662924" y="2514810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474322" y="4435472"/>
            <a:ext cx="653192" cy="26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54DE4D8-33B4-4A8B-9E94-193FA890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62" y="2297755"/>
            <a:ext cx="5336732" cy="23358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8810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60A16A9-DDF8-4013-8782-51900DB9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431"/>
            <a:ext cx="5503877" cy="2686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4-2.</a:t>
            </a:r>
            <a:r>
              <a:rPr lang="ja-JP" altLang="en-US" sz="2400" dirty="0"/>
              <a:t>「企業・個人の取り組み事例」を投稿する 操作概要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38367" y="1755879"/>
            <a:ext cx="4915433" cy="39292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kumimoji="1" lang="ja-JP" altLang="en-US" sz="1400" dirty="0"/>
              <a:t>「タイトルを追加</a:t>
            </a:r>
            <a:r>
              <a:rPr lang="ja-JP" altLang="en-US" sz="1400" dirty="0"/>
              <a:t>」をクリックして記事のタイトルを入力します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「文章を入力」の箇所に記事の内容を入力します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「カテゴリー」をクリックして「企業・個人の取り組み事例」にチェックを入れます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のゴール」をクリックして記事の内容に合うゴールにチェックを入れます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「アイキャッチ画像」に記事の画像を設定します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「プレビュー」ボタンでページのプレビュー画面を開きます</a:t>
            </a:r>
            <a:r>
              <a:rPr lang="ja-JP" altLang="en-US" sz="1400" dirty="0">
                <a:solidFill>
                  <a:srgbClr val="FF0000"/>
                </a:solidFill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</a:rPr>
              <a:t>「プレビュー」を押さないと⑦の「パーマリンク」の欄が表示されません）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記事の</a:t>
            </a:r>
            <a:r>
              <a:rPr lang="en-US" altLang="ja-JP" sz="1400" dirty="0"/>
              <a:t>URL</a:t>
            </a:r>
            <a:r>
              <a:rPr lang="ja-JP" altLang="en-US" sz="1400" dirty="0"/>
              <a:t>となる「パーマリンク」を設定します（</a:t>
            </a:r>
            <a:r>
              <a:rPr lang="en-US" altLang="ja-JP" sz="1400" dirty="0"/>
              <a:t>※</a:t>
            </a:r>
            <a:r>
              <a:rPr lang="ja-JP" altLang="en-US" sz="1400" dirty="0"/>
              <a:t>英字を推奨します）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ページの確認が済んだら「公開」ボタンで記事を公開します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1045178" y="2525257"/>
            <a:ext cx="2910672" cy="54498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045178" y="3294497"/>
            <a:ext cx="2910672" cy="30732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35">
            <a:extLst>
              <a:ext uri="{FF2B5EF4-FFF2-40B4-BE49-F238E27FC236}">
                <a16:creationId xmlns:a16="http://schemas.microsoft.com/office/drawing/2014/main" xmlns="" id="{CAFE7AC4-BC84-467B-B348-7AF34F1C9BA2}"/>
              </a:ext>
            </a:extLst>
          </p:cNvPr>
          <p:cNvSpPr/>
          <p:nvPr/>
        </p:nvSpPr>
        <p:spPr>
          <a:xfrm>
            <a:off x="5193393" y="1799998"/>
            <a:ext cx="540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6">
            <a:extLst>
              <a:ext uri="{FF2B5EF4-FFF2-40B4-BE49-F238E27FC236}">
                <a16:creationId xmlns:a16="http://schemas.microsoft.com/office/drawing/2014/main" xmlns="" id="{18FB5536-32BA-4197-A65A-1428F5438FC2}"/>
              </a:ext>
            </a:extLst>
          </p:cNvPr>
          <p:cNvSpPr/>
          <p:nvPr/>
        </p:nvSpPr>
        <p:spPr>
          <a:xfrm>
            <a:off x="4525823" y="3782635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0930314-E350-4D01-97AF-AB4164062F02}"/>
              </a:ext>
            </a:extLst>
          </p:cNvPr>
          <p:cNvSpPr txBox="1"/>
          <p:nvPr/>
        </p:nvSpPr>
        <p:spPr>
          <a:xfrm>
            <a:off x="3281719" y="2635874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7FA8590E-B9BE-4E3C-B372-2E44C97357A5}"/>
              </a:ext>
            </a:extLst>
          </p:cNvPr>
          <p:cNvSpPr txBox="1"/>
          <p:nvPr/>
        </p:nvSpPr>
        <p:spPr>
          <a:xfrm>
            <a:off x="3281719" y="329316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299ABEE-4212-4F00-8303-A6336ECEEAC4}"/>
              </a:ext>
            </a:extLst>
          </p:cNvPr>
          <p:cNvSpPr txBox="1"/>
          <p:nvPr/>
        </p:nvSpPr>
        <p:spPr>
          <a:xfrm>
            <a:off x="5248173" y="1463044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⑧</a:t>
            </a:r>
          </a:p>
        </p:txBody>
      </p:sp>
      <p:sp>
        <p:nvSpPr>
          <p:cNvPr id="37" name="角丸四角形 35">
            <a:extLst>
              <a:ext uri="{FF2B5EF4-FFF2-40B4-BE49-F238E27FC236}">
                <a16:creationId xmlns:a16="http://schemas.microsoft.com/office/drawing/2014/main" xmlns="" id="{730C3402-5DAE-4841-AAC1-E0FD427D55C3}"/>
              </a:ext>
            </a:extLst>
          </p:cNvPr>
          <p:cNvSpPr/>
          <p:nvPr/>
        </p:nvSpPr>
        <p:spPr>
          <a:xfrm>
            <a:off x="4567625" y="1812920"/>
            <a:ext cx="612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ED5BC504-1459-4534-AA27-E68729DD8B0A}"/>
              </a:ext>
            </a:extLst>
          </p:cNvPr>
          <p:cNvSpPr txBox="1"/>
          <p:nvPr/>
        </p:nvSpPr>
        <p:spPr>
          <a:xfrm>
            <a:off x="4681930" y="1463044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  <p:sp>
        <p:nvSpPr>
          <p:cNvPr id="39" name="角丸四角形 6">
            <a:extLst>
              <a:ext uri="{FF2B5EF4-FFF2-40B4-BE49-F238E27FC236}">
                <a16:creationId xmlns:a16="http://schemas.microsoft.com/office/drawing/2014/main" xmlns="" id="{EECDE8A1-04F5-46B6-BCCD-F22F0CBFDAF2}"/>
              </a:ext>
            </a:extLst>
          </p:cNvPr>
          <p:cNvSpPr/>
          <p:nvPr/>
        </p:nvSpPr>
        <p:spPr>
          <a:xfrm>
            <a:off x="4525823" y="3100307"/>
            <a:ext cx="1816253" cy="339672"/>
          </a:xfrm>
          <a:prstGeom prst="roundRect">
            <a:avLst>
              <a:gd name="adj" fmla="val 7469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6">
            <a:extLst>
              <a:ext uri="{FF2B5EF4-FFF2-40B4-BE49-F238E27FC236}">
                <a16:creationId xmlns:a16="http://schemas.microsoft.com/office/drawing/2014/main" xmlns="" id="{F2690EE9-C797-4326-AFBD-84CE4929A81B}"/>
              </a:ext>
            </a:extLst>
          </p:cNvPr>
          <p:cNvSpPr/>
          <p:nvPr/>
        </p:nvSpPr>
        <p:spPr>
          <a:xfrm>
            <a:off x="4518832" y="4119593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43AE85C5-BC80-47A9-AF34-F3D92A017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979"/>
            <a:ext cx="1544273" cy="11596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B9AE0817-E172-44C3-BA78-A959C2D89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4" y="4648223"/>
            <a:ext cx="1542990" cy="1914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 descr="男, 民衆, 女性, グループ が含まれている画像&#10;&#10;自動的に生成された説明">
            <a:extLst>
              <a:ext uri="{FF2B5EF4-FFF2-40B4-BE49-F238E27FC236}">
                <a16:creationId xmlns:a16="http://schemas.microsoft.com/office/drawing/2014/main" xmlns="" id="{6F3E366D-16CE-4611-87C6-1B3910BA4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69" y="4648223"/>
            <a:ext cx="1509041" cy="1704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F3424F03-3B79-4B7C-9B85-FDED8ADC2116}"/>
              </a:ext>
            </a:extLst>
          </p:cNvPr>
          <p:cNvSpPr txBox="1"/>
          <p:nvPr/>
        </p:nvSpPr>
        <p:spPr>
          <a:xfrm>
            <a:off x="5572195" y="3108500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A85164A3-091B-442D-A2D1-62010861FF5A}"/>
              </a:ext>
            </a:extLst>
          </p:cNvPr>
          <p:cNvSpPr txBox="1"/>
          <p:nvPr/>
        </p:nvSpPr>
        <p:spPr>
          <a:xfrm>
            <a:off x="5572195" y="3772289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AB7CC82D-404E-48EB-A029-062F8BCB3B46}"/>
              </a:ext>
            </a:extLst>
          </p:cNvPr>
          <p:cNvSpPr txBox="1"/>
          <p:nvPr/>
        </p:nvSpPr>
        <p:spPr>
          <a:xfrm>
            <a:off x="5572195" y="4127061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xmlns="" id="{ACE38CD9-E6E7-47BF-A377-CC5C4D1FB74B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2364869" y="3270143"/>
            <a:ext cx="2160954" cy="1374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0D6D3060-FF0E-405E-830F-B05BCA8D0B4F}"/>
              </a:ext>
            </a:extLst>
          </p:cNvPr>
          <p:cNvCxnSpPr>
            <a:cxnSpLocks/>
            <a:stCxn id="23" idx="1"/>
            <a:endCxn id="12" idx="0"/>
          </p:cNvCxnSpPr>
          <p:nvPr/>
        </p:nvCxnSpPr>
        <p:spPr>
          <a:xfrm flipH="1">
            <a:off x="3281719" y="3944635"/>
            <a:ext cx="1244104" cy="703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xmlns="" id="{642513FA-EA03-43E3-8528-B16B80437C2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426959" y="4443593"/>
            <a:ext cx="15714" cy="201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35">
            <a:extLst>
              <a:ext uri="{FF2B5EF4-FFF2-40B4-BE49-F238E27FC236}">
                <a16:creationId xmlns:a16="http://schemas.microsoft.com/office/drawing/2014/main" xmlns="" id="{891F6B06-1AE1-4B07-A274-D6939A6DE207}"/>
              </a:ext>
            </a:extLst>
          </p:cNvPr>
          <p:cNvSpPr/>
          <p:nvPr/>
        </p:nvSpPr>
        <p:spPr>
          <a:xfrm>
            <a:off x="4521824" y="2791354"/>
            <a:ext cx="1820251" cy="313135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30C3A16A-7308-4FB1-AF44-9285840D1740}"/>
              </a:ext>
            </a:extLst>
          </p:cNvPr>
          <p:cNvSpPr txBox="1"/>
          <p:nvPr/>
        </p:nvSpPr>
        <p:spPr>
          <a:xfrm>
            <a:off x="5572195" y="2777673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⑦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0F61F530-B059-48E5-94B0-46711FCBEE99}"/>
              </a:ext>
            </a:extLst>
          </p:cNvPr>
          <p:cNvSpPr txBox="1"/>
          <p:nvPr/>
        </p:nvSpPr>
        <p:spPr>
          <a:xfrm>
            <a:off x="6438367" y="5769687"/>
            <a:ext cx="482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/>
            <a:r>
              <a:rPr lang="en-US" altLang="ja-JP" sz="1400" b="1" dirty="0"/>
              <a:t>※</a:t>
            </a:r>
            <a:r>
              <a:rPr lang="ja-JP" altLang="en-US" sz="1400" b="1" dirty="0"/>
              <a:t>記事の入力方法（操作方法）に関しては</a:t>
            </a:r>
            <a:r>
              <a:rPr lang="en-US" altLang="ja-JP" sz="1400" b="1" dirty="0"/>
              <a:t>6</a:t>
            </a:r>
            <a:r>
              <a:rPr lang="ja-JP" altLang="en-US" sz="1400" b="1" dirty="0"/>
              <a:t>～</a:t>
            </a:r>
            <a:r>
              <a:rPr lang="en-US" altLang="ja-JP" sz="1400" b="1" dirty="0"/>
              <a:t>44</a:t>
            </a:r>
            <a:r>
              <a:rPr lang="ja-JP" altLang="en-US" sz="1400" b="1" dirty="0"/>
              <a:t>枚目のスライドをご確認ください。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71451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4-3.</a:t>
            </a:r>
            <a:r>
              <a:rPr lang="ja-JP" altLang="en-US" sz="2400" dirty="0"/>
              <a:t>「企業・個人の取り組み事例」を投稿する 自動出力内容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739AAA3-C50E-4D27-A526-405E0933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72275"/>
            <a:ext cx="2574831" cy="2016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54DD2C6A-A4D2-4BEB-B717-8452574B6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" y="4394904"/>
            <a:ext cx="2574610" cy="19776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D08CDCDC-C896-489F-BFF8-BAF72D9845BE}"/>
              </a:ext>
            </a:extLst>
          </p:cNvPr>
          <p:cNvSpPr txBox="1"/>
          <p:nvPr/>
        </p:nvSpPr>
        <p:spPr>
          <a:xfrm>
            <a:off x="6621965" y="1491075"/>
            <a:ext cx="4795452" cy="33239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カテゴリーの「企業・個人の取り組み事例」にチェックを入れると、下記の箇所に記事のリンクが自動で表示されます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トップページの「新着情報」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「企業・個人の取り組み事例」のカテゴリーページ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のゴール」にチェックを入れると、下記の箇所に自動でリンクが表示されます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en-US" altLang="ja-JP" sz="1400" dirty="0"/>
              <a:t>17</a:t>
            </a:r>
            <a:r>
              <a:rPr lang="ja-JP" altLang="en-US" sz="1400" dirty="0"/>
              <a:t>のゴールごとのカテゴリーページ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また、「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のゴール」にチェックを入れると、一覧ページにて各々のゴールの色が付いたタグが表示されます</a:t>
            </a:r>
            <a:endParaRPr lang="en-US" altLang="ja-JP" sz="1400" dirty="0"/>
          </a:p>
        </p:txBody>
      </p:sp>
      <p:pic>
        <p:nvPicPr>
          <p:cNvPr id="13" name="図 1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10B31BF-724E-4ACE-8C3E-53AC126DF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38" y="2006369"/>
            <a:ext cx="2773755" cy="2125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D5EA672D-0B91-476F-B822-1617CC708804}"/>
              </a:ext>
            </a:extLst>
          </p:cNvPr>
          <p:cNvSpPr txBox="1"/>
          <p:nvPr/>
        </p:nvSpPr>
        <p:spPr>
          <a:xfrm>
            <a:off x="847930" y="1452371"/>
            <a:ext cx="277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トップページの「新着情報」</a:t>
            </a:r>
            <a:endParaRPr lang="en-US" altLang="ja-JP" sz="12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126AD27-F1D4-4C6B-8CAB-BA5A28CCBB77}"/>
              </a:ext>
            </a:extLst>
          </p:cNvPr>
          <p:cNvSpPr txBox="1"/>
          <p:nvPr/>
        </p:nvSpPr>
        <p:spPr>
          <a:xfrm>
            <a:off x="3677311" y="1452371"/>
            <a:ext cx="2775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「企業・個人の取り組み事例」のカテゴリーページ</a:t>
            </a:r>
            <a:endParaRPr lang="en-US" altLang="ja-JP" sz="1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9B534411-E28E-4B27-A9A1-D7A74FE7CD3D}"/>
              </a:ext>
            </a:extLst>
          </p:cNvPr>
          <p:cNvSpPr txBox="1"/>
          <p:nvPr/>
        </p:nvSpPr>
        <p:spPr>
          <a:xfrm>
            <a:off x="838200" y="3840906"/>
            <a:ext cx="257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ja-JP" sz="1200" dirty="0"/>
              <a:t>17</a:t>
            </a:r>
            <a:r>
              <a:rPr lang="ja-JP" altLang="en-US" sz="1200" dirty="0"/>
              <a:t>のゴールごとのカテゴリーページ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523400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0AB92DB-C29E-4DA6-B93D-29005352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4" y="2297755"/>
            <a:ext cx="3343742" cy="3124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5-1.</a:t>
            </a:r>
            <a:r>
              <a:rPr lang="ja-JP" altLang="en-US" sz="2400" dirty="0"/>
              <a:t>「イベント情報」を</a:t>
            </a:r>
            <a:r>
              <a:rPr kumimoji="1" lang="ja-JP" altLang="en-US" sz="2400" dirty="0"/>
              <a:t>投稿する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</a:t>
            </a:r>
            <a:r>
              <a:rPr lang="ja-JP" altLang="en-US" sz="1600" dirty="0"/>
              <a:t>投稿」から「新規追加」を</a:t>
            </a:r>
            <a:endParaRPr lang="en-US" altLang="ja-JP" sz="1600" dirty="0"/>
          </a:p>
          <a:p>
            <a:r>
              <a:rPr lang="ja-JP" altLang="en-US" sz="1600" dirty="0"/>
              <a:t>　選択します。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48562" y="165154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②以下のような画面が出てきます。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662924" y="2514810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474322" y="4435472"/>
            <a:ext cx="653192" cy="26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54DE4D8-33B4-4A8B-9E94-193FA890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62" y="2297755"/>
            <a:ext cx="5336732" cy="23358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864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60A16A9-DDF8-4013-8782-51900DB9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431"/>
            <a:ext cx="5503877" cy="2686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5-2.</a:t>
            </a:r>
            <a:r>
              <a:rPr lang="ja-JP" altLang="en-US" sz="2400" dirty="0"/>
              <a:t>「イベント情報」を投稿する 操作概要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38367" y="1755879"/>
            <a:ext cx="4915433" cy="39292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kumimoji="1" lang="ja-JP" altLang="en-US" sz="1400" dirty="0"/>
              <a:t>「タイトルを追加</a:t>
            </a:r>
            <a:r>
              <a:rPr lang="ja-JP" altLang="en-US" sz="1400" dirty="0"/>
              <a:t>」をクリックして記事のタイトルを入力します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「文章を入力」の箇所に記事の内容を入力します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「カテゴリー」をクリックして「イベント情報」にチェックを入れます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のゴール」をクリックして記事の内容に合うゴールにチェックを入れます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「アイキャッチ画像」に記事の画像を設定します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「プレビュー」ボタンでページのプレビュー画面を開きます</a:t>
            </a:r>
            <a:r>
              <a:rPr lang="ja-JP" altLang="en-US" sz="1400" dirty="0">
                <a:solidFill>
                  <a:srgbClr val="FF0000"/>
                </a:solidFill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</a:rPr>
              <a:t>「プレビュー」を押さないと⑦の「パーマリンク」の欄が表示されません）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記事の</a:t>
            </a:r>
            <a:r>
              <a:rPr lang="en-US" altLang="ja-JP" sz="1400" dirty="0"/>
              <a:t>URL</a:t>
            </a:r>
            <a:r>
              <a:rPr lang="ja-JP" altLang="en-US" sz="1400" dirty="0"/>
              <a:t>となる「パーマリンク」を設定します（</a:t>
            </a:r>
            <a:r>
              <a:rPr lang="en-US" altLang="ja-JP" sz="1400" dirty="0"/>
              <a:t>※</a:t>
            </a:r>
            <a:r>
              <a:rPr lang="ja-JP" altLang="en-US" sz="1400" dirty="0"/>
              <a:t>英字を推奨します）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ページの確認が済んだら「公開」ボタンで記事を公開します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1045178" y="2525257"/>
            <a:ext cx="2910672" cy="54498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045178" y="3294497"/>
            <a:ext cx="2910672" cy="30732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35">
            <a:extLst>
              <a:ext uri="{FF2B5EF4-FFF2-40B4-BE49-F238E27FC236}">
                <a16:creationId xmlns:a16="http://schemas.microsoft.com/office/drawing/2014/main" xmlns="" id="{CAFE7AC4-BC84-467B-B348-7AF34F1C9BA2}"/>
              </a:ext>
            </a:extLst>
          </p:cNvPr>
          <p:cNvSpPr/>
          <p:nvPr/>
        </p:nvSpPr>
        <p:spPr>
          <a:xfrm>
            <a:off x="5193393" y="1799998"/>
            <a:ext cx="540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6">
            <a:extLst>
              <a:ext uri="{FF2B5EF4-FFF2-40B4-BE49-F238E27FC236}">
                <a16:creationId xmlns:a16="http://schemas.microsoft.com/office/drawing/2014/main" xmlns="" id="{18FB5536-32BA-4197-A65A-1428F5438FC2}"/>
              </a:ext>
            </a:extLst>
          </p:cNvPr>
          <p:cNvSpPr/>
          <p:nvPr/>
        </p:nvSpPr>
        <p:spPr>
          <a:xfrm>
            <a:off x="4525823" y="3782635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0930314-E350-4D01-97AF-AB4164062F02}"/>
              </a:ext>
            </a:extLst>
          </p:cNvPr>
          <p:cNvSpPr txBox="1"/>
          <p:nvPr/>
        </p:nvSpPr>
        <p:spPr>
          <a:xfrm>
            <a:off x="3281719" y="2635874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7FA8590E-B9BE-4E3C-B372-2E44C97357A5}"/>
              </a:ext>
            </a:extLst>
          </p:cNvPr>
          <p:cNvSpPr txBox="1"/>
          <p:nvPr/>
        </p:nvSpPr>
        <p:spPr>
          <a:xfrm>
            <a:off x="3281719" y="329316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299ABEE-4212-4F00-8303-A6336ECEEAC4}"/>
              </a:ext>
            </a:extLst>
          </p:cNvPr>
          <p:cNvSpPr txBox="1"/>
          <p:nvPr/>
        </p:nvSpPr>
        <p:spPr>
          <a:xfrm>
            <a:off x="5248173" y="145331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⑧</a:t>
            </a:r>
          </a:p>
        </p:txBody>
      </p:sp>
      <p:sp>
        <p:nvSpPr>
          <p:cNvPr id="37" name="角丸四角形 35">
            <a:extLst>
              <a:ext uri="{FF2B5EF4-FFF2-40B4-BE49-F238E27FC236}">
                <a16:creationId xmlns:a16="http://schemas.microsoft.com/office/drawing/2014/main" xmlns="" id="{730C3402-5DAE-4841-AAC1-E0FD427D55C3}"/>
              </a:ext>
            </a:extLst>
          </p:cNvPr>
          <p:cNvSpPr/>
          <p:nvPr/>
        </p:nvSpPr>
        <p:spPr>
          <a:xfrm>
            <a:off x="4567625" y="1812920"/>
            <a:ext cx="612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ED5BC504-1459-4534-AA27-E68729DD8B0A}"/>
              </a:ext>
            </a:extLst>
          </p:cNvPr>
          <p:cNvSpPr txBox="1"/>
          <p:nvPr/>
        </p:nvSpPr>
        <p:spPr>
          <a:xfrm>
            <a:off x="4681930" y="145331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  <p:sp>
        <p:nvSpPr>
          <p:cNvPr id="39" name="角丸四角形 6">
            <a:extLst>
              <a:ext uri="{FF2B5EF4-FFF2-40B4-BE49-F238E27FC236}">
                <a16:creationId xmlns:a16="http://schemas.microsoft.com/office/drawing/2014/main" xmlns="" id="{EECDE8A1-04F5-46B6-BCCD-F22F0CBFDAF2}"/>
              </a:ext>
            </a:extLst>
          </p:cNvPr>
          <p:cNvSpPr/>
          <p:nvPr/>
        </p:nvSpPr>
        <p:spPr>
          <a:xfrm>
            <a:off x="4525823" y="3100307"/>
            <a:ext cx="1816253" cy="339672"/>
          </a:xfrm>
          <a:prstGeom prst="roundRect">
            <a:avLst>
              <a:gd name="adj" fmla="val 7469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6">
            <a:extLst>
              <a:ext uri="{FF2B5EF4-FFF2-40B4-BE49-F238E27FC236}">
                <a16:creationId xmlns:a16="http://schemas.microsoft.com/office/drawing/2014/main" xmlns="" id="{F2690EE9-C797-4326-AFBD-84CE4929A81B}"/>
              </a:ext>
            </a:extLst>
          </p:cNvPr>
          <p:cNvSpPr/>
          <p:nvPr/>
        </p:nvSpPr>
        <p:spPr>
          <a:xfrm>
            <a:off x="4518832" y="4119593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B9AE0817-E172-44C3-BA78-A959C2D8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4" y="4648223"/>
            <a:ext cx="1542990" cy="1914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 descr="男, 民衆, 女性, グループ が含まれている画像&#10;&#10;自動的に生成された説明">
            <a:extLst>
              <a:ext uri="{FF2B5EF4-FFF2-40B4-BE49-F238E27FC236}">
                <a16:creationId xmlns:a16="http://schemas.microsoft.com/office/drawing/2014/main" xmlns="" id="{6F3E366D-16CE-4611-87C6-1B3910BA4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69" y="4648223"/>
            <a:ext cx="1509041" cy="1704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F3424F03-3B79-4B7C-9B85-FDED8ADC2116}"/>
              </a:ext>
            </a:extLst>
          </p:cNvPr>
          <p:cNvSpPr txBox="1"/>
          <p:nvPr/>
        </p:nvSpPr>
        <p:spPr>
          <a:xfrm>
            <a:off x="5572195" y="3108500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A85164A3-091B-442D-A2D1-62010861FF5A}"/>
              </a:ext>
            </a:extLst>
          </p:cNvPr>
          <p:cNvSpPr txBox="1"/>
          <p:nvPr/>
        </p:nvSpPr>
        <p:spPr>
          <a:xfrm>
            <a:off x="5572195" y="3772289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AB7CC82D-404E-48EB-A029-062F8BCB3B46}"/>
              </a:ext>
            </a:extLst>
          </p:cNvPr>
          <p:cNvSpPr txBox="1"/>
          <p:nvPr/>
        </p:nvSpPr>
        <p:spPr>
          <a:xfrm>
            <a:off x="5572195" y="4127061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xmlns="" id="{ACE38CD9-E6E7-47BF-A377-CC5C4D1FB74B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2364869" y="3270143"/>
            <a:ext cx="2160954" cy="1374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0D6D3060-FF0E-405E-830F-B05BCA8D0B4F}"/>
              </a:ext>
            </a:extLst>
          </p:cNvPr>
          <p:cNvCxnSpPr>
            <a:cxnSpLocks/>
            <a:stCxn id="23" idx="1"/>
            <a:endCxn id="12" idx="0"/>
          </p:cNvCxnSpPr>
          <p:nvPr/>
        </p:nvCxnSpPr>
        <p:spPr>
          <a:xfrm flipH="1">
            <a:off x="3281719" y="3944635"/>
            <a:ext cx="1244104" cy="703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xmlns="" id="{642513FA-EA03-43E3-8528-B16B80437C2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426959" y="4443593"/>
            <a:ext cx="15714" cy="201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35">
            <a:extLst>
              <a:ext uri="{FF2B5EF4-FFF2-40B4-BE49-F238E27FC236}">
                <a16:creationId xmlns:a16="http://schemas.microsoft.com/office/drawing/2014/main" xmlns="" id="{891F6B06-1AE1-4B07-A274-D6939A6DE207}"/>
              </a:ext>
            </a:extLst>
          </p:cNvPr>
          <p:cNvSpPr/>
          <p:nvPr/>
        </p:nvSpPr>
        <p:spPr>
          <a:xfrm>
            <a:off x="4521824" y="2791354"/>
            <a:ext cx="1820251" cy="313135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30C3A16A-7308-4FB1-AF44-9285840D1740}"/>
              </a:ext>
            </a:extLst>
          </p:cNvPr>
          <p:cNvSpPr txBox="1"/>
          <p:nvPr/>
        </p:nvSpPr>
        <p:spPr>
          <a:xfrm>
            <a:off x="5572195" y="2777673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⑦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980D744A-33DE-4E7A-B719-AF96E5D6F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5" y="4649867"/>
            <a:ext cx="1542990" cy="1278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2FFF1DF4-7D1E-4BE8-9EEB-0B78CEAD5A15}"/>
              </a:ext>
            </a:extLst>
          </p:cNvPr>
          <p:cNvSpPr txBox="1"/>
          <p:nvPr/>
        </p:nvSpPr>
        <p:spPr>
          <a:xfrm>
            <a:off x="6438367" y="5769687"/>
            <a:ext cx="482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/>
            <a:r>
              <a:rPr lang="en-US" altLang="ja-JP" sz="1400" b="1" dirty="0"/>
              <a:t>※</a:t>
            </a:r>
            <a:r>
              <a:rPr lang="ja-JP" altLang="en-US" sz="1400" b="1" dirty="0"/>
              <a:t>記事の入力方法（操作方法）に関しては</a:t>
            </a:r>
            <a:r>
              <a:rPr lang="en-US" altLang="ja-JP" sz="1400" b="1" dirty="0"/>
              <a:t>6</a:t>
            </a:r>
            <a:r>
              <a:rPr lang="ja-JP" altLang="en-US" sz="1400" b="1" dirty="0"/>
              <a:t>～</a:t>
            </a:r>
            <a:r>
              <a:rPr lang="en-US" altLang="ja-JP" sz="1400" b="1" dirty="0"/>
              <a:t>44</a:t>
            </a:r>
            <a:r>
              <a:rPr lang="ja-JP" altLang="en-US" sz="1400" b="1" dirty="0"/>
              <a:t>枚目のスライドをご確認ください。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15707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0AB92DB-C29E-4DA6-B93D-29005352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4" y="2297755"/>
            <a:ext cx="3343742" cy="3124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3-1.</a:t>
            </a:r>
            <a:r>
              <a:rPr lang="ja-JP" altLang="en-US" sz="2400" dirty="0"/>
              <a:t>「お知らせ」を</a:t>
            </a:r>
            <a:r>
              <a:rPr kumimoji="1" lang="ja-JP" altLang="en-US" sz="2400" dirty="0"/>
              <a:t>投稿する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</a:t>
            </a:r>
            <a:r>
              <a:rPr lang="ja-JP" altLang="en-US" sz="1600" dirty="0"/>
              <a:t>投稿」から「新規追加」を</a:t>
            </a:r>
            <a:endParaRPr lang="en-US" altLang="ja-JP" sz="1600" dirty="0"/>
          </a:p>
          <a:p>
            <a:r>
              <a:rPr lang="ja-JP" altLang="en-US" sz="1600" dirty="0"/>
              <a:t>　選択します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48562" y="1651549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②以下のような画面が出てきます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662924" y="2514810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474322" y="4435472"/>
            <a:ext cx="653192" cy="26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54DE4D8-33B4-4A8B-9E94-193FA890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62" y="2297755"/>
            <a:ext cx="5336732" cy="23358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780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5-3.</a:t>
            </a:r>
            <a:r>
              <a:rPr lang="ja-JP" altLang="en-US" sz="2400" dirty="0"/>
              <a:t>「イベント情報」を投稿する 自動出力内容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739AAA3-C50E-4D27-A526-405E0933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72275"/>
            <a:ext cx="2574831" cy="2016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54DD2C6A-A4D2-4BEB-B717-8452574B6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" y="4394904"/>
            <a:ext cx="2574610" cy="19776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D08CDCDC-C896-489F-BFF8-BAF72D9845BE}"/>
              </a:ext>
            </a:extLst>
          </p:cNvPr>
          <p:cNvSpPr txBox="1"/>
          <p:nvPr/>
        </p:nvSpPr>
        <p:spPr>
          <a:xfrm>
            <a:off x="6621965" y="1491075"/>
            <a:ext cx="4795452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カテゴリーの「イベント情報」にチェックを入れると、下記の箇所に記事のリンクが自動で表示されます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トップページの「新着情報」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「イベント情報」のカテゴリーページ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のゴール」にチェックを入れると、下記の箇所に自動でリンクが表示されます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en-US" altLang="ja-JP" sz="1400" dirty="0"/>
              <a:t>17</a:t>
            </a:r>
            <a:r>
              <a:rPr lang="ja-JP" altLang="en-US" sz="1400" dirty="0"/>
              <a:t>のゴールごとのカテゴリーページ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また、「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のゴール」にチェックを入れると、一覧ページにて各々のゴールの色が付いたタグが表示されます</a:t>
            </a:r>
            <a:endParaRPr lang="en-US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D5EA672D-0B91-476F-B822-1617CC708804}"/>
              </a:ext>
            </a:extLst>
          </p:cNvPr>
          <p:cNvSpPr txBox="1"/>
          <p:nvPr/>
        </p:nvSpPr>
        <p:spPr>
          <a:xfrm>
            <a:off x="847930" y="1452371"/>
            <a:ext cx="277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トップページの「新着情報」</a:t>
            </a:r>
            <a:endParaRPr lang="en-US" altLang="ja-JP" sz="12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126AD27-F1D4-4C6B-8CAB-BA5A28CCBB77}"/>
              </a:ext>
            </a:extLst>
          </p:cNvPr>
          <p:cNvSpPr txBox="1"/>
          <p:nvPr/>
        </p:nvSpPr>
        <p:spPr>
          <a:xfrm>
            <a:off x="3677311" y="1452371"/>
            <a:ext cx="2775582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「イベント情報」のカテゴリーページ</a:t>
            </a:r>
            <a:endParaRPr lang="en-US" altLang="ja-JP" sz="1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9B534411-E28E-4B27-A9A1-D7A74FE7CD3D}"/>
              </a:ext>
            </a:extLst>
          </p:cNvPr>
          <p:cNvSpPr txBox="1"/>
          <p:nvPr/>
        </p:nvSpPr>
        <p:spPr>
          <a:xfrm>
            <a:off x="838200" y="3840906"/>
            <a:ext cx="257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ja-JP" sz="1200" dirty="0"/>
              <a:t>17</a:t>
            </a:r>
            <a:r>
              <a:rPr lang="ja-JP" altLang="en-US" sz="1200" dirty="0"/>
              <a:t>のゴールごとのカテゴリーページ</a:t>
            </a:r>
            <a:endParaRPr lang="en-US" altLang="ja-JP" sz="1200" dirty="0"/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796FB72-66F1-4697-97B9-638B5F52F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1" y="2006370"/>
            <a:ext cx="2775582" cy="1980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534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0AB92DB-C29E-4DA6-B93D-29005352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4" y="2297755"/>
            <a:ext cx="3343742" cy="3124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6-1.</a:t>
            </a:r>
            <a:r>
              <a:rPr lang="ja-JP" altLang="en-US" sz="2400" dirty="0"/>
              <a:t>「相模原市の取り組み」を</a:t>
            </a:r>
            <a:r>
              <a:rPr kumimoji="1" lang="ja-JP" altLang="en-US" sz="2400" dirty="0"/>
              <a:t>投稿する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</a:t>
            </a:r>
            <a:r>
              <a:rPr lang="ja-JP" altLang="en-US" sz="1600" dirty="0"/>
              <a:t>投稿」から「新規追加」を</a:t>
            </a:r>
            <a:endParaRPr lang="en-US" altLang="ja-JP" sz="1600" dirty="0"/>
          </a:p>
          <a:p>
            <a:r>
              <a:rPr lang="ja-JP" altLang="en-US" sz="1600" dirty="0"/>
              <a:t>　選択します。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48562" y="1651549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②以下のような画面が出てきます。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662924" y="2514810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474322" y="4435472"/>
            <a:ext cx="653192" cy="26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54DE4D8-33B4-4A8B-9E94-193FA890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62" y="2297755"/>
            <a:ext cx="5336732" cy="23358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2796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xmlns="" id="{FE752700-96E3-4BA6-96EC-2B479973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1357"/>
            <a:ext cx="1542383" cy="12539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960A16A9-DDF8-4013-8782-51900DB93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431"/>
            <a:ext cx="5503877" cy="2686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6-2.</a:t>
            </a:r>
            <a:r>
              <a:rPr lang="ja-JP" altLang="en-US" sz="2400" dirty="0"/>
              <a:t>「相模原市の取り組み」を投稿する 操作概要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38367" y="1755879"/>
            <a:ext cx="4915433" cy="39292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kumimoji="1" lang="ja-JP" altLang="en-US" sz="1400" dirty="0"/>
              <a:t>「タイトルを追加</a:t>
            </a:r>
            <a:r>
              <a:rPr lang="ja-JP" altLang="en-US" sz="1400" dirty="0"/>
              <a:t>」をクリックして記事のタイトルを入力します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「文章を入力」の箇所に記事の内容を入力します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「カテゴリー」をクリックして「相模原市の取り組み」にチェックを入れます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のゴール」をクリックして記事の内容に合うゴールにチェックを入れます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「アイキャッチ画像」に記事の画像を設定します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「プレビュー」ボタンでページのプレビュー画面を開きます</a:t>
            </a:r>
            <a:r>
              <a:rPr lang="ja-JP" altLang="en-US" sz="1400" dirty="0">
                <a:solidFill>
                  <a:srgbClr val="FF0000"/>
                </a:solidFill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</a:rPr>
              <a:t>「プレビュー」を押さないと⑦の「パーマリンク」の欄が表示されません）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記事の</a:t>
            </a:r>
            <a:r>
              <a:rPr lang="en-US" altLang="ja-JP" sz="1400" dirty="0"/>
              <a:t>URL</a:t>
            </a:r>
            <a:r>
              <a:rPr lang="ja-JP" altLang="en-US" sz="1400" dirty="0"/>
              <a:t>となる「パーマリンク」を設定します（</a:t>
            </a:r>
            <a:r>
              <a:rPr lang="en-US" altLang="ja-JP" sz="1400" dirty="0"/>
              <a:t>※</a:t>
            </a:r>
            <a:r>
              <a:rPr lang="ja-JP" altLang="en-US" sz="1400" dirty="0"/>
              <a:t>英字を推奨します）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ページの確認が済んだら「公開」ボタンで記事を公開します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1045178" y="2525257"/>
            <a:ext cx="2910672" cy="54498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045178" y="3294497"/>
            <a:ext cx="2910672" cy="30732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35">
            <a:extLst>
              <a:ext uri="{FF2B5EF4-FFF2-40B4-BE49-F238E27FC236}">
                <a16:creationId xmlns:a16="http://schemas.microsoft.com/office/drawing/2014/main" xmlns="" id="{CAFE7AC4-BC84-467B-B348-7AF34F1C9BA2}"/>
              </a:ext>
            </a:extLst>
          </p:cNvPr>
          <p:cNvSpPr/>
          <p:nvPr/>
        </p:nvSpPr>
        <p:spPr>
          <a:xfrm>
            <a:off x="5193393" y="1799998"/>
            <a:ext cx="540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6">
            <a:extLst>
              <a:ext uri="{FF2B5EF4-FFF2-40B4-BE49-F238E27FC236}">
                <a16:creationId xmlns:a16="http://schemas.microsoft.com/office/drawing/2014/main" xmlns="" id="{18FB5536-32BA-4197-A65A-1428F5438FC2}"/>
              </a:ext>
            </a:extLst>
          </p:cNvPr>
          <p:cNvSpPr/>
          <p:nvPr/>
        </p:nvSpPr>
        <p:spPr>
          <a:xfrm>
            <a:off x="4525823" y="3782635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0930314-E350-4D01-97AF-AB4164062F02}"/>
              </a:ext>
            </a:extLst>
          </p:cNvPr>
          <p:cNvSpPr txBox="1"/>
          <p:nvPr/>
        </p:nvSpPr>
        <p:spPr>
          <a:xfrm>
            <a:off x="3281719" y="2635874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7FA8590E-B9BE-4E3C-B372-2E44C97357A5}"/>
              </a:ext>
            </a:extLst>
          </p:cNvPr>
          <p:cNvSpPr txBox="1"/>
          <p:nvPr/>
        </p:nvSpPr>
        <p:spPr>
          <a:xfrm>
            <a:off x="3281719" y="329316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299ABEE-4212-4F00-8303-A6336ECEEAC4}"/>
              </a:ext>
            </a:extLst>
          </p:cNvPr>
          <p:cNvSpPr txBox="1"/>
          <p:nvPr/>
        </p:nvSpPr>
        <p:spPr>
          <a:xfrm>
            <a:off x="5248173" y="145331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⑧</a:t>
            </a:r>
          </a:p>
        </p:txBody>
      </p:sp>
      <p:sp>
        <p:nvSpPr>
          <p:cNvPr id="37" name="角丸四角形 35">
            <a:extLst>
              <a:ext uri="{FF2B5EF4-FFF2-40B4-BE49-F238E27FC236}">
                <a16:creationId xmlns:a16="http://schemas.microsoft.com/office/drawing/2014/main" xmlns="" id="{730C3402-5DAE-4841-AAC1-E0FD427D55C3}"/>
              </a:ext>
            </a:extLst>
          </p:cNvPr>
          <p:cNvSpPr/>
          <p:nvPr/>
        </p:nvSpPr>
        <p:spPr>
          <a:xfrm>
            <a:off x="4567625" y="1812920"/>
            <a:ext cx="612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ED5BC504-1459-4534-AA27-E68729DD8B0A}"/>
              </a:ext>
            </a:extLst>
          </p:cNvPr>
          <p:cNvSpPr txBox="1"/>
          <p:nvPr/>
        </p:nvSpPr>
        <p:spPr>
          <a:xfrm>
            <a:off x="4681930" y="145331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  <p:sp>
        <p:nvSpPr>
          <p:cNvPr id="39" name="角丸四角形 6">
            <a:extLst>
              <a:ext uri="{FF2B5EF4-FFF2-40B4-BE49-F238E27FC236}">
                <a16:creationId xmlns:a16="http://schemas.microsoft.com/office/drawing/2014/main" xmlns="" id="{EECDE8A1-04F5-46B6-BCCD-F22F0CBFDAF2}"/>
              </a:ext>
            </a:extLst>
          </p:cNvPr>
          <p:cNvSpPr/>
          <p:nvPr/>
        </p:nvSpPr>
        <p:spPr>
          <a:xfrm>
            <a:off x="4525823" y="3100307"/>
            <a:ext cx="1816253" cy="339672"/>
          </a:xfrm>
          <a:prstGeom prst="roundRect">
            <a:avLst>
              <a:gd name="adj" fmla="val 7469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6">
            <a:extLst>
              <a:ext uri="{FF2B5EF4-FFF2-40B4-BE49-F238E27FC236}">
                <a16:creationId xmlns:a16="http://schemas.microsoft.com/office/drawing/2014/main" xmlns="" id="{F2690EE9-C797-4326-AFBD-84CE4929A81B}"/>
              </a:ext>
            </a:extLst>
          </p:cNvPr>
          <p:cNvSpPr/>
          <p:nvPr/>
        </p:nvSpPr>
        <p:spPr>
          <a:xfrm>
            <a:off x="4518832" y="4119593"/>
            <a:ext cx="1816253" cy="324000"/>
          </a:xfrm>
          <a:prstGeom prst="roundRect">
            <a:avLst>
              <a:gd name="adj" fmla="val 5016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B9AE0817-E172-44C3-BA78-A959C2D89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4" y="4648223"/>
            <a:ext cx="1542990" cy="1914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 descr="男, 民衆, 女性, グループ が含まれている画像&#10;&#10;自動的に生成された説明">
            <a:extLst>
              <a:ext uri="{FF2B5EF4-FFF2-40B4-BE49-F238E27FC236}">
                <a16:creationId xmlns:a16="http://schemas.microsoft.com/office/drawing/2014/main" xmlns="" id="{6F3E366D-16CE-4611-87C6-1B3910BA4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69" y="4648223"/>
            <a:ext cx="1509041" cy="17048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F3424F03-3B79-4B7C-9B85-FDED8ADC2116}"/>
              </a:ext>
            </a:extLst>
          </p:cNvPr>
          <p:cNvSpPr txBox="1"/>
          <p:nvPr/>
        </p:nvSpPr>
        <p:spPr>
          <a:xfrm>
            <a:off x="5572195" y="3108500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A85164A3-091B-442D-A2D1-62010861FF5A}"/>
              </a:ext>
            </a:extLst>
          </p:cNvPr>
          <p:cNvSpPr txBox="1"/>
          <p:nvPr/>
        </p:nvSpPr>
        <p:spPr>
          <a:xfrm>
            <a:off x="5572195" y="3772289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AB7CC82D-404E-48EB-A029-062F8BCB3B46}"/>
              </a:ext>
            </a:extLst>
          </p:cNvPr>
          <p:cNvSpPr txBox="1"/>
          <p:nvPr/>
        </p:nvSpPr>
        <p:spPr>
          <a:xfrm>
            <a:off x="5572195" y="4127061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xmlns="" id="{ACE38CD9-E6E7-47BF-A377-CC5C4D1FB74B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2364869" y="3270143"/>
            <a:ext cx="2160954" cy="1374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0D6D3060-FF0E-405E-830F-B05BCA8D0B4F}"/>
              </a:ext>
            </a:extLst>
          </p:cNvPr>
          <p:cNvCxnSpPr>
            <a:cxnSpLocks/>
            <a:stCxn id="23" idx="1"/>
            <a:endCxn id="12" idx="0"/>
          </p:cNvCxnSpPr>
          <p:nvPr/>
        </p:nvCxnSpPr>
        <p:spPr>
          <a:xfrm flipH="1">
            <a:off x="3281719" y="3944635"/>
            <a:ext cx="1244104" cy="703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xmlns="" id="{642513FA-EA03-43E3-8528-B16B80437C2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426959" y="4443593"/>
            <a:ext cx="15714" cy="201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35">
            <a:extLst>
              <a:ext uri="{FF2B5EF4-FFF2-40B4-BE49-F238E27FC236}">
                <a16:creationId xmlns:a16="http://schemas.microsoft.com/office/drawing/2014/main" xmlns="" id="{891F6B06-1AE1-4B07-A274-D6939A6DE207}"/>
              </a:ext>
            </a:extLst>
          </p:cNvPr>
          <p:cNvSpPr/>
          <p:nvPr/>
        </p:nvSpPr>
        <p:spPr>
          <a:xfrm>
            <a:off x="4521824" y="2791354"/>
            <a:ext cx="1820251" cy="313135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30C3A16A-7308-4FB1-AF44-9285840D1740}"/>
              </a:ext>
            </a:extLst>
          </p:cNvPr>
          <p:cNvSpPr txBox="1"/>
          <p:nvPr/>
        </p:nvSpPr>
        <p:spPr>
          <a:xfrm>
            <a:off x="5572195" y="2777673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⑦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DC7E62F2-5378-433D-93F5-5F113E21733A}"/>
              </a:ext>
            </a:extLst>
          </p:cNvPr>
          <p:cNvSpPr txBox="1"/>
          <p:nvPr/>
        </p:nvSpPr>
        <p:spPr>
          <a:xfrm>
            <a:off x="6438367" y="5769687"/>
            <a:ext cx="482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/>
            <a:r>
              <a:rPr lang="en-US" altLang="ja-JP" sz="1400" b="1" dirty="0"/>
              <a:t>※</a:t>
            </a:r>
            <a:r>
              <a:rPr lang="ja-JP" altLang="en-US" sz="1400" b="1" dirty="0"/>
              <a:t>記事の入力方法（操作方法）に関しては</a:t>
            </a:r>
            <a:r>
              <a:rPr lang="en-US" altLang="ja-JP" sz="1400" b="1" dirty="0"/>
              <a:t>6</a:t>
            </a:r>
            <a:r>
              <a:rPr lang="ja-JP" altLang="en-US" sz="1400" b="1" dirty="0"/>
              <a:t>～</a:t>
            </a:r>
            <a:r>
              <a:rPr lang="en-US" altLang="ja-JP" sz="1400" b="1" dirty="0"/>
              <a:t>44</a:t>
            </a:r>
            <a:r>
              <a:rPr lang="ja-JP" altLang="en-US" sz="1400" b="1" dirty="0"/>
              <a:t>枚目のスライドをご確認ください。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82725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6-3.</a:t>
            </a:r>
            <a:r>
              <a:rPr lang="ja-JP" altLang="en-US" sz="2400" dirty="0"/>
              <a:t>「相模原市の取り組み」を投稿する 自動出力内容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739AAA3-C50E-4D27-A526-405E0933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72275"/>
            <a:ext cx="2574831" cy="2016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54DD2C6A-A4D2-4BEB-B717-8452574B6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" y="4394904"/>
            <a:ext cx="2574610" cy="19776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D08CDCDC-C896-489F-BFF8-BAF72D9845BE}"/>
              </a:ext>
            </a:extLst>
          </p:cNvPr>
          <p:cNvSpPr txBox="1"/>
          <p:nvPr/>
        </p:nvSpPr>
        <p:spPr>
          <a:xfrm>
            <a:off x="6621965" y="1491075"/>
            <a:ext cx="4795452" cy="309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カテゴリーの「相模原市の取り組み」にチェックを入れると、下記の箇所に記事のリンクが自動で表示されます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トップページの「新着情報」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ja-JP" altLang="en-US" sz="1400" dirty="0"/>
              <a:t>「相模原市の取り組み」のカテゴリーページ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のゴール」にチェックを入れると、下記の箇所に自動でリンクが表示されます</a:t>
            </a:r>
            <a:endParaRPr lang="en-US" altLang="ja-JP" sz="1400" dirty="0"/>
          </a:p>
          <a:p>
            <a:pPr marL="800100" lvl="1" indent="-34290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en-US" altLang="ja-JP" sz="1400" dirty="0"/>
              <a:t>17</a:t>
            </a:r>
            <a:r>
              <a:rPr lang="ja-JP" altLang="en-US" sz="1400" dirty="0"/>
              <a:t>のゴールごとのカテゴリーページ</a:t>
            </a:r>
            <a:endParaRPr lang="en-US" altLang="ja-JP" sz="1400" dirty="0"/>
          </a:p>
          <a:p>
            <a:pPr lvl="1">
              <a:lnSpc>
                <a:spcPts val="1800"/>
              </a:lnSpc>
            </a:pPr>
            <a:endParaRPr lang="en-US" altLang="ja-JP" sz="1400" dirty="0"/>
          </a:p>
          <a:p>
            <a:pPr marL="342900" indent="-3429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400" dirty="0"/>
              <a:t>また、「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のゴール」にチェックを入れると、一覧ページにて各々のゴールの色が付いたタグが表示されます</a:t>
            </a:r>
            <a:endParaRPr lang="en-US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D5EA672D-0B91-476F-B822-1617CC708804}"/>
              </a:ext>
            </a:extLst>
          </p:cNvPr>
          <p:cNvSpPr txBox="1"/>
          <p:nvPr/>
        </p:nvSpPr>
        <p:spPr>
          <a:xfrm>
            <a:off x="847930" y="1452371"/>
            <a:ext cx="277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トップページの「新着情報」</a:t>
            </a:r>
            <a:endParaRPr lang="en-US" altLang="ja-JP" sz="12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126AD27-F1D4-4C6B-8CAB-BA5A28CCBB77}"/>
              </a:ext>
            </a:extLst>
          </p:cNvPr>
          <p:cNvSpPr txBox="1"/>
          <p:nvPr/>
        </p:nvSpPr>
        <p:spPr>
          <a:xfrm>
            <a:off x="3677311" y="1452371"/>
            <a:ext cx="2775582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ja-JP" altLang="en-US" sz="1200" dirty="0"/>
              <a:t>「相模原市の取り組み」のカテゴリーページ</a:t>
            </a:r>
            <a:endParaRPr lang="en-US" altLang="ja-JP" sz="1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9B534411-E28E-4B27-A9A1-D7A74FE7CD3D}"/>
              </a:ext>
            </a:extLst>
          </p:cNvPr>
          <p:cNvSpPr txBox="1"/>
          <p:nvPr/>
        </p:nvSpPr>
        <p:spPr>
          <a:xfrm>
            <a:off x="838200" y="3840906"/>
            <a:ext cx="257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ja-JP" sz="1200" dirty="0"/>
              <a:t>17</a:t>
            </a:r>
            <a:r>
              <a:rPr lang="ja-JP" altLang="en-US" sz="1200" dirty="0"/>
              <a:t>のゴールごとのカテゴリーページ</a:t>
            </a:r>
            <a:endParaRPr lang="en-US" altLang="ja-JP" sz="1200" dirty="0"/>
          </a:p>
        </p:txBody>
      </p:sp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31EAF16D-9B95-4F09-9CBE-128C82D66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89" y="2023764"/>
            <a:ext cx="2774404" cy="20490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2200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xmlns="" id="{6181AE0F-DE60-4FA0-9273-553B16F2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28" y="2315694"/>
            <a:ext cx="5520400" cy="23674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4673F155-6C99-4C24-B410-41FF5B24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2" y="2315856"/>
            <a:ext cx="3148648" cy="32578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7-1. </a:t>
            </a:r>
            <a:r>
              <a:rPr lang="ja-JP" altLang="en-US" sz="2400" dirty="0"/>
              <a:t>固定ページを編集</a:t>
            </a:r>
            <a:r>
              <a:rPr kumimoji="1" lang="ja-JP" altLang="en-US" sz="2400" dirty="0"/>
              <a:t>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①「固定ページ</a:t>
            </a:r>
            <a:r>
              <a:rPr lang="ja-JP" altLang="en-US" sz="1600" dirty="0"/>
              <a:t>」から</a:t>
            </a:r>
            <a:endParaRPr lang="en-US" altLang="ja-JP" sz="1600" dirty="0"/>
          </a:p>
          <a:p>
            <a:r>
              <a:rPr lang="ja-JP" altLang="en-US" sz="1600" dirty="0"/>
              <a:t>　「固定ページ一覧」を選択します。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48928" y="1651549"/>
            <a:ext cx="60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②以下のような画面が出てきますので、</a:t>
            </a:r>
            <a:endParaRPr lang="en-US" altLang="ja-JP" sz="1600" dirty="0"/>
          </a:p>
          <a:p>
            <a:r>
              <a:rPr lang="ja-JP" altLang="en-US" sz="1600" dirty="0"/>
              <a:t>　編集したい記事を選択します。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307328" y="2940186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247911" y="4548370"/>
            <a:ext cx="923306" cy="216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xmlns="" id="{E1B56186-A204-40CB-9BED-0F0461F14EF0}"/>
              </a:ext>
            </a:extLst>
          </p:cNvPr>
          <p:cNvSpPr/>
          <p:nvPr/>
        </p:nvSpPr>
        <p:spPr>
          <a:xfrm>
            <a:off x="6535598" y="3638358"/>
            <a:ext cx="876878" cy="216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906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F088CCFF-0311-4AED-A3A4-DDBB8366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89" y="2337923"/>
            <a:ext cx="7912621" cy="39168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7-2.</a:t>
            </a:r>
            <a:r>
              <a:rPr lang="ja-JP" altLang="en-US" sz="2400" dirty="0"/>
              <a:t> 固定ページを編集する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③記事の内容が表示されますので、記事内の画像や文言を修正して画面右上の「更新」ボタンを押します。</a:t>
            </a:r>
            <a:endParaRPr lang="en-US" altLang="ja-JP" sz="1600" dirty="0"/>
          </a:p>
          <a:p>
            <a:r>
              <a:rPr kumimoji="1" lang="ja-JP" altLang="en-US" sz="1600" dirty="0"/>
              <a:t>　</a:t>
            </a:r>
            <a:r>
              <a:rPr lang="en-US" altLang="ja-JP" sz="1600" dirty="0"/>
              <a:t>※</a:t>
            </a:r>
            <a:r>
              <a:rPr lang="ja-JP" altLang="en-US" sz="1600" dirty="0"/>
              <a:t>記事の入力方法（操作方法）に関しては</a:t>
            </a:r>
            <a:r>
              <a:rPr lang="en-US" altLang="ja-JP" sz="1600" dirty="0"/>
              <a:t>6</a:t>
            </a:r>
            <a:r>
              <a:rPr lang="ja-JP" altLang="en-US" sz="1600" dirty="0"/>
              <a:t>～</a:t>
            </a:r>
            <a:r>
              <a:rPr lang="en-US" altLang="ja-JP" sz="1600" dirty="0"/>
              <a:t>44</a:t>
            </a:r>
            <a:r>
              <a:rPr lang="ja-JP" altLang="en-US" sz="1600" dirty="0"/>
              <a:t>枚目のスライドをご確認ください。</a:t>
            </a:r>
            <a:endParaRPr kumimoji="1" lang="ja-JP" altLang="en-US" sz="1600" dirty="0"/>
          </a:p>
        </p:txBody>
      </p:sp>
      <p:sp>
        <p:nvSpPr>
          <p:cNvPr id="15" name="角丸四角形 35">
            <a:extLst>
              <a:ext uri="{FF2B5EF4-FFF2-40B4-BE49-F238E27FC236}">
                <a16:creationId xmlns:a16="http://schemas.microsoft.com/office/drawing/2014/main" xmlns="" id="{FF0A064A-29CB-40E5-9699-D608DCEDB7A8}"/>
              </a:ext>
            </a:extLst>
          </p:cNvPr>
          <p:cNvSpPr/>
          <p:nvPr/>
        </p:nvSpPr>
        <p:spPr>
          <a:xfrm>
            <a:off x="8872155" y="2357807"/>
            <a:ext cx="468000" cy="324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2B4D859C-8AE0-4416-B664-026EBB53D965}"/>
              </a:ext>
            </a:extLst>
          </p:cNvPr>
          <p:cNvCxnSpPr>
            <a:cxnSpLocks/>
          </p:cNvCxnSpPr>
          <p:nvPr/>
        </p:nvCxnSpPr>
        <p:spPr>
          <a:xfrm flipV="1">
            <a:off x="8287833" y="2681807"/>
            <a:ext cx="584322" cy="284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70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xmlns="" id="{9742832A-7357-40D8-AB14-9BD71601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52" y="2315694"/>
            <a:ext cx="6004873" cy="2412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xmlns="" id="{30465535-94B9-4BDC-89C9-86BB88D6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2" y="2315694"/>
            <a:ext cx="3133484" cy="31334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8-1. </a:t>
            </a:r>
            <a:r>
              <a:rPr lang="ja-JP" altLang="en-US" sz="2400" dirty="0"/>
              <a:t>投稿ページを編集</a:t>
            </a:r>
            <a:r>
              <a:rPr kumimoji="1" lang="ja-JP" altLang="en-US" sz="2400" dirty="0"/>
              <a:t>する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①「投稿</a:t>
            </a:r>
            <a:r>
              <a:rPr lang="ja-JP" altLang="en-US" sz="1600" dirty="0"/>
              <a:t>」から</a:t>
            </a:r>
            <a:endParaRPr lang="en-US" altLang="ja-JP" sz="1600" dirty="0"/>
          </a:p>
          <a:p>
            <a:r>
              <a:rPr lang="ja-JP" altLang="en-US" sz="1600" dirty="0"/>
              <a:t>　「投稿一覧」を選択します。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48928" y="1651549"/>
            <a:ext cx="60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②以下のような画面が出てきますので、</a:t>
            </a:r>
            <a:endParaRPr lang="en-US" altLang="ja-JP" sz="1600" dirty="0"/>
          </a:p>
          <a:p>
            <a:r>
              <a:rPr lang="ja-JP" altLang="en-US" sz="1600" dirty="0"/>
              <a:t>　編集したい記事を選択します。</a:t>
            </a:r>
            <a:endParaRPr kumimoji="1" lang="ja-JP" altLang="en-US" sz="1600" dirty="0"/>
          </a:p>
        </p:txBody>
      </p:sp>
      <p:sp>
        <p:nvSpPr>
          <p:cNvPr id="35" name="左矢印 34"/>
          <p:cNvSpPr/>
          <p:nvPr/>
        </p:nvSpPr>
        <p:spPr>
          <a:xfrm rot="10800000">
            <a:off x="4307328" y="2940186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493171" y="4205015"/>
            <a:ext cx="700391" cy="2604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xmlns="" id="{E1B56186-A204-40CB-9BED-0F0461F14EF0}"/>
              </a:ext>
            </a:extLst>
          </p:cNvPr>
          <p:cNvSpPr/>
          <p:nvPr/>
        </p:nvSpPr>
        <p:spPr>
          <a:xfrm>
            <a:off x="6353377" y="3531140"/>
            <a:ext cx="776997" cy="323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120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B14A419F-06DB-4DFB-AD07-98A3989F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6" y="2322134"/>
            <a:ext cx="9703888" cy="38942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8-2.</a:t>
            </a:r>
            <a:r>
              <a:rPr lang="ja-JP" altLang="en-US" sz="2400" dirty="0"/>
              <a:t> 投稿ページを編集する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65154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③記事の内容が表示されますので、記事内の画像や文言を修正して画面右上の「更新」ボタンを押します。</a:t>
            </a:r>
            <a:endParaRPr lang="en-US" altLang="ja-JP" sz="1600" dirty="0"/>
          </a:p>
          <a:p>
            <a:r>
              <a:rPr kumimoji="1" lang="ja-JP" altLang="en-US" sz="1600" dirty="0"/>
              <a:t>　</a:t>
            </a:r>
            <a:r>
              <a:rPr lang="en-US" altLang="ja-JP" sz="1600" dirty="0"/>
              <a:t>※</a:t>
            </a:r>
            <a:r>
              <a:rPr lang="ja-JP" altLang="en-US" sz="1600" dirty="0"/>
              <a:t>記事の入力方法（操作方法）に関しては</a:t>
            </a:r>
            <a:r>
              <a:rPr lang="en-US" altLang="ja-JP" sz="1600" dirty="0"/>
              <a:t>6</a:t>
            </a:r>
            <a:r>
              <a:rPr lang="ja-JP" altLang="en-US" sz="1600" dirty="0"/>
              <a:t>～</a:t>
            </a:r>
            <a:r>
              <a:rPr lang="en-US" altLang="ja-JP" sz="1600" dirty="0"/>
              <a:t>44</a:t>
            </a:r>
            <a:r>
              <a:rPr lang="ja-JP" altLang="en-US" sz="1600" dirty="0"/>
              <a:t>枚目のスライドをご確認ください。</a:t>
            </a:r>
            <a:endParaRPr kumimoji="1" lang="ja-JP" altLang="en-US" sz="1600" dirty="0"/>
          </a:p>
        </p:txBody>
      </p:sp>
      <p:sp>
        <p:nvSpPr>
          <p:cNvPr id="15" name="角丸四角形 35">
            <a:extLst>
              <a:ext uri="{FF2B5EF4-FFF2-40B4-BE49-F238E27FC236}">
                <a16:creationId xmlns:a16="http://schemas.microsoft.com/office/drawing/2014/main" xmlns="" id="{FF0A064A-29CB-40E5-9699-D608DCEDB7A8}"/>
              </a:ext>
            </a:extLst>
          </p:cNvPr>
          <p:cNvSpPr/>
          <p:nvPr/>
        </p:nvSpPr>
        <p:spPr>
          <a:xfrm>
            <a:off x="9737917" y="2361045"/>
            <a:ext cx="468000" cy="324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2B4D859C-8AE0-4416-B664-026EBB53D965}"/>
              </a:ext>
            </a:extLst>
          </p:cNvPr>
          <p:cNvCxnSpPr>
            <a:cxnSpLocks/>
          </p:cNvCxnSpPr>
          <p:nvPr/>
        </p:nvCxnSpPr>
        <p:spPr>
          <a:xfrm flipV="1">
            <a:off x="9153595" y="2685045"/>
            <a:ext cx="584322" cy="284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11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xmlns="" id="{6C798F0D-3C90-400A-81A7-62B8B031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6" y="2315694"/>
            <a:ext cx="3096534" cy="41571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9-1.</a:t>
            </a:r>
            <a:r>
              <a:rPr lang="ja-JP" altLang="en-US" sz="2400" dirty="0"/>
              <a:t> トップページの回転画像を投稿する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758434F-F064-41F5-AEF5-131131593603}"/>
              </a:ext>
            </a:extLst>
          </p:cNvPr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①「回転画像の投稿</a:t>
            </a:r>
            <a:r>
              <a:rPr lang="ja-JP" altLang="en-US" sz="1600" dirty="0"/>
              <a:t>」から</a:t>
            </a:r>
            <a:endParaRPr lang="en-US" altLang="ja-JP" sz="1600" dirty="0"/>
          </a:p>
          <a:p>
            <a:r>
              <a:rPr lang="ja-JP" altLang="en-US" sz="1600" dirty="0"/>
              <a:t>　「新規追加」を選択します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A6B3341A-1A51-442D-806F-171C57DFF6C3}"/>
              </a:ext>
            </a:extLst>
          </p:cNvPr>
          <p:cNvSpPr txBox="1"/>
          <p:nvPr/>
        </p:nvSpPr>
        <p:spPr>
          <a:xfrm>
            <a:off x="5348928" y="1651549"/>
            <a:ext cx="600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②以下のような画面が出てきますので、</a:t>
            </a:r>
            <a:endParaRPr lang="en-US" altLang="ja-JP" sz="1600" dirty="0"/>
          </a:p>
          <a:p>
            <a:r>
              <a:rPr lang="ja-JP" altLang="en-US" sz="1600" dirty="0"/>
              <a:t>　「タイトル」「</a:t>
            </a:r>
            <a:r>
              <a:rPr lang="en-US" altLang="ja-JP" sz="1600" dirty="0"/>
              <a:t>17</a:t>
            </a:r>
            <a:r>
              <a:rPr lang="ja-JP" altLang="en-US" sz="1600" dirty="0"/>
              <a:t>のゴール回転画像カテゴリー」</a:t>
            </a:r>
            <a:endParaRPr lang="en-US" altLang="ja-JP" sz="1600" dirty="0"/>
          </a:p>
          <a:p>
            <a:r>
              <a:rPr lang="ja-JP" altLang="en-US" sz="1600" dirty="0"/>
              <a:t>　「アイキャッチ画像」を設定して公開ボタンを押します。</a:t>
            </a:r>
            <a:endParaRPr kumimoji="1" lang="ja-JP" altLang="en-US" sz="1600" dirty="0"/>
          </a:p>
        </p:txBody>
      </p:sp>
      <p:sp>
        <p:nvSpPr>
          <p:cNvPr id="12" name="左矢印 34">
            <a:extLst>
              <a:ext uri="{FF2B5EF4-FFF2-40B4-BE49-F238E27FC236}">
                <a16:creationId xmlns:a16="http://schemas.microsoft.com/office/drawing/2014/main" xmlns="" id="{4BC100AA-B556-46E3-9664-B3F3D4CBDA9F}"/>
              </a:ext>
            </a:extLst>
          </p:cNvPr>
          <p:cNvSpPr/>
          <p:nvPr/>
        </p:nvSpPr>
        <p:spPr>
          <a:xfrm rot="10800000">
            <a:off x="4307328" y="2940186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xmlns="" id="{83DAACA0-9980-47D0-A361-BFDA66B511F6}"/>
              </a:ext>
            </a:extLst>
          </p:cNvPr>
          <p:cNvSpPr/>
          <p:nvPr/>
        </p:nvSpPr>
        <p:spPr>
          <a:xfrm>
            <a:off x="2473715" y="5752462"/>
            <a:ext cx="700391" cy="2604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0E7FCD10-D2A6-4226-968E-79BC14E6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44" y="2482546"/>
            <a:ext cx="4361541" cy="38746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角丸四角形 8">
            <a:extLst>
              <a:ext uri="{FF2B5EF4-FFF2-40B4-BE49-F238E27FC236}">
                <a16:creationId xmlns:a16="http://schemas.microsoft.com/office/drawing/2014/main" xmlns="" id="{8AA1A7D7-0EDE-4E1B-B383-C237208D8A5A}"/>
              </a:ext>
            </a:extLst>
          </p:cNvPr>
          <p:cNvSpPr/>
          <p:nvPr/>
        </p:nvSpPr>
        <p:spPr>
          <a:xfrm>
            <a:off x="5375055" y="2697140"/>
            <a:ext cx="2804472" cy="2604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8">
            <a:extLst>
              <a:ext uri="{FF2B5EF4-FFF2-40B4-BE49-F238E27FC236}">
                <a16:creationId xmlns:a16="http://schemas.microsoft.com/office/drawing/2014/main" xmlns="" id="{87F53C22-9F1B-4D54-B5DD-2395501E51CA}"/>
              </a:ext>
            </a:extLst>
          </p:cNvPr>
          <p:cNvSpPr/>
          <p:nvPr/>
        </p:nvSpPr>
        <p:spPr>
          <a:xfrm>
            <a:off x="8316049" y="4493624"/>
            <a:ext cx="1254671" cy="984068"/>
          </a:xfrm>
          <a:prstGeom prst="roundRect">
            <a:avLst>
              <a:gd name="adj" fmla="val 578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8">
            <a:extLst>
              <a:ext uri="{FF2B5EF4-FFF2-40B4-BE49-F238E27FC236}">
                <a16:creationId xmlns:a16="http://schemas.microsoft.com/office/drawing/2014/main" xmlns="" id="{CE441BED-EA0B-45BA-97E0-319E86AD1F7E}"/>
              </a:ext>
            </a:extLst>
          </p:cNvPr>
          <p:cNvSpPr/>
          <p:nvPr/>
        </p:nvSpPr>
        <p:spPr>
          <a:xfrm>
            <a:off x="8301628" y="6032180"/>
            <a:ext cx="1269092" cy="2604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2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9-2.</a:t>
            </a:r>
            <a:r>
              <a:rPr lang="ja-JP" altLang="en-US" sz="2400" dirty="0"/>
              <a:t> トップページの回転画像を投稿する　投稿の際の注意点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758434F-F064-41F5-AEF5-131131593603}"/>
              </a:ext>
            </a:extLst>
          </p:cNvPr>
          <p:cNvSpPr txBox="1"/>
          <p:nvPr/>
        </p:nvSpPr>
        <p:spPr>
          <a:xfrm>
            <a:off x="838200" y="1504064"/>
            <a:ext cx="397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入力例は下記になります。</a:t>
            </a:r>
            <a:endParaRPr kumimoji="1" lang="ja-JP" altLang="en-US" sz="1600" dirty="0"/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DE13972D-2EA4-45F2-83E3-F363A0CD6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" y="1910045"/>
            <a:ext cx="4324444" cy="44719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角丸四角形 6">
            <a:extLst>
              <a:ext uri="{FF2B5EF4-FFF2-40B4-BE49-F238E27FC236}">
                <a16:creationId xmlns:a16="http://schemas.microsoft.com/office/drawing/2014/main" xmlns="" id="{C5D49A46-BDB6-4166-B3B7-5582162E7C8B}"/>
              </a:ext>
            </a:extLst>
          </p:cNvPr>
          <p:cNvSpPr/>
          <p:nvPr/>
        </p:nvSpPr>
        <p:spPr>
          <a:xfrm>
            <a:off x="916150" y="2089829"/>
            <a:ext cx="2910672" cy="226652"/>
          </a:xfrm>
          <a:prstGeom prst="roundRect">
            <a:avLst>
              <a:gd name="adj" fmla="val 5140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120DC3FE-841A-421B-BA30-5CAC783D3CF0}"/>
              </a:ext>
            </a:extLst>
          </p:cNvPr>
          <p:cNvSpPr txBox="1"/>
          <p:nvPr/>
        </p:nvSpPr>
        <p:spPr>
          <a:xfrm>
            <a:off x="557538" y="2035907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7" name="角丸四角形 6">
            <a:extLst>
              <a:ext uri="{FF2B5EF4-FFF2-40B4-BE49-F238E27FC236}">
                <a16:creationId xmlns:a16="http://schemas.microsoft.com/office/drawing/2014/main" xmlns="" id="{C5D9BC33-ACCF-4EC2-B2EA-621997B2A665}"/>
              </a:ext>
            </a:extLst>
          </p:cNvPr>
          <p:cNvSpPr/>
          <p:nvPr/>
        </p:nvSpPr>
        <p:spPr>
          <a:xfrm>
            <a:off x="3995057" y="3677172"/>
            <a:ext cx="1108166" cy="894828"/>
          </a:xfrm>
          <a:prstGeom prst="roundRect">
            <a:avLst>
              <a:gd name="adj" fmla="val 5140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6">
            <a:extLst>
              <a:ext uri="{FF2B5EF4-FFF2-40B4-BE49-F238E27FC236}">
                <a16:creationId xmlns:a16="http://schemas.microsoft.com/office/drawing/2014/main" xmlns="" id="{7E017C3B-8990-4404-A665-EF57E6A14105}"/>
              </a:ext>
            </a:extLst>
          </p:cNvPr>
          <p:cNvSpPr/>
          <p:nvPr/>
        </p:nvSpPr>
        <p:spPr>
          <a:xfrm>
            <a:off x="3929743" y="5029599"/>
            <a:ext cx="1108166" cy="1259321"/>
          </a:xfrm>
          <a:prstGeom prst="roundRect">
            <a:avLst>
              <a:gd name="adj" fmla="val 5140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203B3D9C-5EFB-4C66-AC50-0BD99F70615B}"/>
              </a:ext>
            </a:extLst>
          </p:cNvPr>
          <p:cNvSpPr txBox="1"/>
          <p:nvPr/>
        </p:nvSpPr>
        <p:spPr>
          <a:xfrm>
            <a:off x="3580377" y="3716732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B7A74C7E-3208-4C60-8C44-38AE0F4EB4D7}"/>
              </a:ext>
            </a:extLst>
          </p:cNvPr>
          <p:cNvSpPr txBox="1"/>
          <p:nvPr/>
        </p:nvSpPr>
        <p:spPr>
          <a:xfrm>
            <a:off x="3580377" y="5169270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3506B23B-CB6A-4598-856A-407A9575FB82}"/>
              </a:ext>
            </a:extLst>
          </p:cNvPr>
          <p:cNvSpPr txBox="1"/>
          <p:nvPr/>
        </p:nvSpPr>
        <p:spPr>
          <a:xfrm>
            <a:off x="5387275" y="1910045"/>
            <a:ext cx="6064496" cy="31598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タイトルを入力します。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ja-JP" altLang="en-US" sz="1400" dirty="0"/>
              <a:t>タイトルはページに出力しませんので、管理者が分かるような名前を設定してください。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ja-JP" altLang="en-US" sz="1400" dirty="0"/>
              <a:t>左記の例として設定している「ゴール</a:t>
            </a:r>
            <a:r>
              <a:rPr lang="en-US" altLang="ja-JP" sz="1400" dirty="0"/>
              <a:t>1-2</a:t>
            </a:r>
            <a:r>
              <a:rPr lang="ja-JP" altLang="en-US" sz="1400" dirty="0"/>
              <a:t>」というタイトルは「ゴール</a:t>
            </a:r>
            <a:r>
              <a:rPr lang="en-US" altLang="ja-JP" sz="1400" dirty="0"/>
              <a:t>1</a:t>
            </a:r>
            <a:r>
              <a:rPr lang="ja-JP" altLang="en-US" sz="1400" dirty="0"/>
              <a:t>の</a:t>
            </a:r>
            <a:r>
              <a:rPr lang="en-US" altLang="ja-JP" sz="1400" dirty="0"/>
              <a:t>2</a:t>
            </a:r>
            <a:r>
              <a:rPr lang="ja-JP" altLang="en-US" sz="1400" dirty="0"/>
              <a:t>枚目に登録した画像」という意味合いで設定しています。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 startAt="2"/>
            </a:pPr>
            <a:r>
              <a:rPr lang="ja-JP" altLang="en-US" sz="1400" dirty="0"/>
              <a:t>画像に合うカテゴリーにチェックを入れます。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ja-JP" altLang="en-US" sz="1400" b="1" dirty="0">
                <a:solidFill>
                  <a:srgbClr val="FF0000"/>
                </a:solidFill>
              </a:rPr>
              <a:t>チェックは必ず</a:t>
            </a:r>
            <a:r>
              <a:rPr lang="en-US" altLang="ja-JP" sz="1400" b="1" dirty="0">
                <a:solidFill>
                  <a:srgbClr val="FF0000"/>
                </a:solidFill>
              </a:rPr>
              <a:t>1</a:t>
            </a:r>
            <a:r>
              <a:rPr lang="ja-JP" altLang="en-US" sz="1400" b="1" dirty="0">
                <a:solidFill>
                  <a:srgbClr val="FF0000"/>
                </a:solidFill>
              </a:rPr>
              <a:t>つのみ登録してください。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marL="360000">
              <a:lnSpc>
                <a:spcPts val="2000"/>
              </a:lnSpc>
            </a:pPr>
            <a:r>
              <a:rPr lang="en-US" altLang="ja-JP" sz="1400" dirty="0"/>
              <a:t>※</a:t>
            </a:r>
            <a:r>
              <a:rPr lang="ja-JP" altLang="en-US" sz="1400" dirty="0"/>
              <a:t>複数個登録すると回転画像が正常に表示されない場合があります。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 startAt="3"/>
            </a:pPr>
            <a:r>
              <a:rPr lang="ja-JP" altLang="en-US" sz="1400" dirty="0"/>
              <a:t>表示する画像を設定します。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ja-JP" altLang="en-US" sz="1400" b="1" dirty="0">
                <a:solidFill>
                  <a:srgbClr val="FF0000"/>
                </a:solidFill>
              </a:rPr>
              <a:t>設定する画像のサイズは横</a:t>
            </a:r>
            <a:r>
              <a:rPr lang="en-US" altLang="ja-JP" sz="1400" b="1" dirty="0">
                <a:solidFill>
                  <a:srgbClr val="FF0000"/>
                </a:solidFill>
              </a:rPr>
              <a:t>320px×</a:t>
            </a:r>
            <a:r>
              <a:rPr lang="ja-JP" altLang="en-US" sz="1400" b="1" dirty="0">
                <a:solidFill>
                  <a:srgbClr val="FF0000"/>
                </a:solidFill>
              </a:rPr>
              <a:t>縦</a:t>
            </a:r>
            <a:r>
              <a:rPr lang="en-US" altLang="ja-JP" sz="1400" b="1" dirty="0">
                <a:solidFill>
                  <a:srgbClr val="FF0000"/>
                </a:solidFill>
              </a:rPr>
              <a:t>320px</a:t>
            </a:r>
            <a:r>
              <a:rPr lang="ja-JP" altLang="en-US" sz="1400" b="1" dirty="0">
                <a:solidFill>
                  <a:srgbClr val="FF0000"/>
                </a:solidFill>
              </a:rPr>
              <a:t>の画像を推奨</a:t>
            </a:r>
            <a:r>
              <a:rPr lang="ja-JP" altLang="en-US" sz="1400" dirty="0"/>
              <a:t>いたします。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en-US" altLang="ja-JP" sz="1400" dirty="0"/>
              <a:t>※</a:t>
            </a:r>
            <a:r>
              <a:rPr lang="ja-JP" altLang="en-US" sz="1400" dirty="0"/>
              <a:t>サイズが異なる場合は画像がぼやけたり、予期しない位置で画像が</a:t>
            </a:r>
            <a:endParaRPr lang="en-US" altLang="ja-JP" sz="1400" dirty="0"/>
          </a:p>
          <a:p>
            <a:pPr marL="360000">
              <a:lnSpc>
                <a:spcPts val="2000"/>
              </a:lnSpc>
            </a:pPr>
            <a:r>
              <a:rPr lang="ja-JP" altLang="en-US" sz="1400" dirty="0"/>
              <a:t>　トリミングされて表示される場合があります。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85659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645584C3-1592-497D-A094-1BB0C8F8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7" y="1615654"/>
            <a:ext cx="5461807" cy="28797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3-2.</a:t>
            </a:r>
            <a:r>
              <a:rPr lang="ja-JP" altLang="en-US" sz="2400" dirty="0"/>
              <a:t>「お知らせ」を投稿する 操作概要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38367" y="1755879"/>
            <a:ext cx="4915433" cy="31598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kumimoji="1" lang="ja-JP" altLang="en-US" sz="1400" dirty="0"/>
              <a:t>「タイトルを追加</a:t>
            </a:r>
            <a:r>
              <a:rPr lang="ja-JP" altLang="en-US" sz="1400" dirty="0"/>
              <a:t>」をクリックして記事のタイトルを入力します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「文章を入力」の箇所に記事の内容を入力します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「カテゴリー」をクリックして「お知らせ」にチェックを入れます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「プレビュー」ボタンでページのプレビュー画面を開きます</a:t>
            </a:r>
            <a:r>
              <a:rPr lang="ja-JP" altLang="en-US" sz="1400" dirty="0">
                <a:solidFill>
                  <a:srgbClr val="FF0000"/>
                </a:solidFill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</a:rPr>
              <a:t>「プレビュー」を押さないと⑤の「パーマリンク」の欄が表示されません）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記事の</a:t>
            </a:r>
            <a:r>
              <a:rPr lang="en-US" altLang="ja-JP" sz="1400" dirty="0"/>
              <a:t>URL</a:t>
            </a:r>
            <a:r>
              <a:rPr lang="ja-JP" altLang="en-US" sz="1400" dirty="0"/>
              <a:t>となる「パーマリンク」を設定します（</a:t>
            </a:r>
            <a:r>
              <a:rPr lang="en-US" altLang="ja-JP" sz="1400" dirty="0"/>
              <a:t>※</a:t>
            </a:r>
            <a:r>
              <a:rPr lang="ja-JP" altLang="en-US" sz="1400" dirty="0"/>
              <a:t>英字を推奨します）</a:t>
            </a:r>
            <a:endParaRPr lang="en-US" altLang="ja-JP" sz="14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ja-JP" altLang="en-US" sz="1400" dirty="0"/>
              <a:t>ページの確認が済んだら「公開」ボタンで記事を公開します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1045178" y="2340699"/>
            <a:ext cx="2910672" cy="54498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1045178" y="3109939"/>
            <a:ext cx="2910672" cy="307323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35">
            <a:extLst>
              <a:ext uri="{FF2B5EF4-FFF2-40B4-BE49-F238E27FC236}">
                <a16:creationId xmlns:a16="http://schemas.microsoft.com/office/drawing/2014/main" xmlns="" id="{CAFE7AC4-BC84-467B-B348-7AF34F1C9BA2}"/>
              </a:ext>
            </a:extLst>
          </p:cNvPr>
          <p:cNvSpPr/>
          <p:nvPr/>
        </p:nvSpPr>
        <p:spPr>
          <a:xfrm>
            <a:off x="5050780" y="1665774"/>
            <a:ext cx="540000" cy="252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6">
            <a:extLst>
              <a:ext uri="{FF2B5EF4-FFF2-40B4-BE49-F238E27FC236}">
                <a16:creationId xmlns:a16="http://schemas.microsoft.com/office/drawing/2014/main" xmlns="" id="{18FB5536-32BA-4197-A65A-1428F5438FC2}"/>
              </a:ext>
            </a:extLst>
          </p:cNvPr>
          <p:cNvSpPr/>
          <p:nvPr/>
        </p:nvSpPr>
        <p:spPr>
          <a:xfrm>
            <a:off x="4394268" y="4188349"/>
            <a:ext cx="1701731" cy="288000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E5F61781-1D7D-4771-96EA-874119D31468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976606" y="4332349"/>
            <a:ext cx="417662" cy="28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0930314-E350-4D01-97AF-AB4164062F02}"/>
              </a:ext>
            </a:extLst>
          </p:cNvPr>
          <p:cNvSpPr txBox="1"/>
          <p:nvPr/>
        </p:nvSpPr>
        <p:spPr>
          <a:xfrm>
            <a:off x="3281719" y="2451316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7FA8590E-B9BE-4E3C-B372-2E44C97357A5}"/>
              </a:ext>
            </a:extLst>
          </p:cNvPr>
          <p:cNvSpPr txBox="1"/>
          <p:nvPr/>
        </p:nvSpPr>
        <p:spPr>
          <a:xfrm>
            <a:off x="3281719" y="3108608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30085884-7324-4377-856E-400ED2A6D490}"/>
              </a:ext>
            </a:extLst>
          </p:cNvPr>
          <p:cNvSpPr txBox="1"/>
          <p:nvPr/>
        </p:nvSpPr>
        <p:spPr>
          <a:xfrm>
            <a:off x="4942042" y="4170441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E299ABEE-4212-4F00-8303-A6336ECEEAC4}"/>
              </a:ext>
            </a:extLst>
          </p:cNvPr>
          <p:cNvSpPr txBox="1"/>
          <p:nvPr/>
        </p:nvSpPr>
        <p:spPr>
          <a:xfrm>
            <a:off x="5086608" y="1363278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⑥</a:t>
            </a:r>
          </a:p>
        </p:txBody>
      </p:sp>
      <p:pic>
        <p:nvPicPr>
          <p:cNvPr id="11" name="図 10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B9B6D7B3-0CEE-4D80-AAEB-84F3DD564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626274"/>
            <a:ext cx="2166856" cy="17418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角丸四角形 6">
            <a:extLst>
              <a:ext uri="{FF2B5EF4-FFF2-40B4-BE49-F238E27FC236}">
                <a16:creationId xmlns:a16="http://schemas.microsoft.com/office/drawing/2014/main" xmlns="" id="{AB1EABE2-E481-4A8A-BD11-8E040EACF45A}"/>
              </a:ext>
            </a:extLst>
          </p:cNvPr>
          <p:cNvSpPr/>
          <p:nvPr/>
        </p:nvSpPr>
        <p:spPr>
          <a:xfrm>
            <a:off x="1851088" y="5227792"/>
            <a:ext cx="918812" cy="288000"/>
          </a:xfrm>
          <a:prstGeom prst="roundRect">
            <a:avLst/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5">
            <a:extLst>
              <a:ext uri="{FF2B5EF4-FFF2-40B4-BE49-F238E27FC236}">
                <a16:creationId xmlns:a16="http://schemas.microsoft.com/office/drawing/2014/main" xmlns="" id="{730C3402-5DAE-4841-AAC1-E0FD427D55C3}"/>
              </a:ext>
            </a:extLst>
          </p:cNvPr>
          <p:cNvSpPr/>
          <p:nvPr/>
        </p:nvSpPr>
        <p:spPr>
          <a:xfrm>
            <a:off x="4425012" y="1687085"/>
            <a:ext cx="612000" cy="216000"/>
          </a:xfrm>
          <a:prstGeom prst="roundRect">
            <a:avLst>
              <a:gd name="adj" fmla="val 11594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ED5BC504-1459-4534-AA27-E68729DD8B0A}"/>
              </a:ext>
            </a:extLst>
          </p:cNvPr>
          <p:cNvSpPr txBox="1"/>
          <p:nvPr/>
        </p:nvSpPr>
        <p:spPr>
          <a:xfrm>
            <a:off x="4539976" y="1363278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39" name="角丸四角形 6">
            <a:extLst>
              <a:ext uri="{FF2B5EF4-FFF2-40B4-BE49-F238E27FC236}">
                <a16:creationId xmlns:a16="http://schemas.microsoft.com/office/drawing/2014/main" xmlns="" id="{EECDE8A1-04F5-46B6-BCCD-F22F0CBFDAF2}"/>
              </a:ext>
            </a:extLst>
          </p:cNvPr>
          <p:cNvSpPr/>
          <p:nvPr/>
        </p:nvSpPr>
        <p:spPr>
          <a:xfrm>
            <a:off x="4472637" y="3093728"/>
            <a:ext cx="1548000" cy="252000"/>
          </a:xfrm>
          <a:prstGeom prst="roundRect">
            <a:avLst>
              <a:gd name="adj" fmla="val 12408"/>
            </a:avLst>
          </a:prstGeom>
          <a:noFill/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3C0F65A1-A178-444F-9F7F-6E5ABE0DCDDF}"/>
              </a:ext>
            </a:extLst>
          </p:cNvPr>
          <p:cNvSpPr txBox="1"/>
          <p:nvPr/>
        </p:nvSpPr>
        <p:spPr>
          <a:xfrm>
            <a:off x="5032471" y="2776397"/>
            <a:ext cx="4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107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76A3D944-85FE-4532-AFF0-0FFA9F923F6E}"/>
              </a:ext>
            </a:extLst>
          </p:cNvPr>
          <p:cNvSpPr/>
          <p:nvPr/>
        </p:nvSpPr>
        <p:spPr>
          <a:xfrm>
            <a:off x="6205949" y="1964539"/>
            <a:ext cx="5257800" cy="28164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FF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A1E9EAA-302B-4484-8016-3A25EBA611BC}"/>
              </a:ext>
            </a:extLst>
          </p:cNvPr>
          <p:cNvSpPr/>
          <p:nvPr/>
        </p:nvSpPr>
        <p:spPr>
          <a:xfrm>
            <a:off x="751114" y="1964540"/>
            <a:ext cx="5257800" cy="41653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9-3.</a:t>
            </a:r>
            <a:r>
              <a:rPr lang="ja-JP" altLang="en-US" sz="2400" dirty="0"/>
              <a:t> トップページの回転画像を投稿する　仕様について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758434F-F064-41F5-AEF5-131131593603}"/>
              </a:ext>
            </a:extLst>
          </p:cNvPr>
          <p:cNvSpPr txBox="1"/>
          <p:nvPr/>
        </p:nvSpPr>
        <p:spPr>
          <a:xfrm>
            <a:off x="838200" y="1504064"/>
            <a:ext cx="740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回転画像の仕様は</a:t>
            </a:r>
            <a:r>
              <a:rPr kumimoji="1" lang="en-US" altLang="ja-JP" sz="1600" dirty="0"/>
              <a:t>PC</a:t>
            </a:r>
            <a:r>
              <a:rPr kumimoji="1" lang="ja-JP" altLang="en-US" sz="1600" dirty="0"/>
              <a:t>画面とスマホ画面で下記のように異なっております。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17DA0534-880D-4A3E-A338-284AD21F27DA}"/>
              </a:ext>
            </a:extLst>
          </p:cNvPr>
          <p:cNvSpPr txBox="1"/>
          <p:nvPr/>
        </p:nvSpPr>
        <p:spPr>
          <a:xfrm>
            <a:off x="676004" y="2028734"/>
            <a:ext cx="156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【PC</a:t>
            </a:r>
            <a:r>
              <a:rPr kumimoji="1" lang="ja-JP" altLang="en-US" sz="1600" dirty="0"/>
              <a:t>画面</a:t>
            </a:r>
            <a:r>
              <a:rPr kumimoji="1" lang="en-US" altLang="ja-JP" sz="1600" dirty="0"/>
              <a:t>】</a:t>
            </a:r>
            <a:endParaRPr kumimoji="1" lang="ja-JP" altLang="en-US" sz="1600" dirty="0"/>
          </a:p>
        </p:txBody>
      </p:sp>
      <p:pic>
        <p:nvPicPr>
          <p:cNvPr id="6" name="図 5" descr="草, 持つ が含まれている画像&#10;&#10;自動的に生成された説明">
            <a:extLst>
              <a:ext uri="{FF2B5EF4-FFF2-40B4-BE49-F238E27FC236}">
                <a16:creationId xmlns:a16="http://schemas.microsoft.com/office/drawing/2014/main" xmlns="" id="{4ADB962E-4BFD-452F-AED8-FBF30165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" y="2461729"/>
            <a:ext cx="4981302" cy="1316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649CC224-BDB1-4C91-9915-4E97E096189A}"/>
              </a:ext>
            </a:extLst>
          </p:cNvPr>
          <p:cNvSpPr txBox="1"/>
          <p:nvPr/>
        </p:nvSpPr>
        <p:spPr>
          <a:xfrm>
            <a:off x="896982" y="3909206"/>
            <a:ext cx="4981302" cy="16254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記事の投稿日が新しい順に画像を表示します。</a:t>
            </a:r>
            <a:endParaRPr lang="en-US" altLang="ja-JP" sz="1100" dirty="0"/>
          </a:p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投稿日が新しい記事を</a:t>
            </a:r>
            <a:r>
              <a:rPr lang="en-US" altLang="ja-JP" sz="1100" b="1" dirty="0">
                <a:solidFill>
                  <a:srgbClr val="FF0000"/>
                </a:solidFill>
              </a:rPr>
              <a:t>90</a:t>
            </a:r>
            <a:r>
              <a:rPr lang="ja-JP" altLang="en-US" sz="1100" b="1" dirty="0">
                <a:solidFill>
                  <a:srgbClr val="FF0000"/>
                </a:solidFill>
              </a:rPr>
              <a:t>件</a:t>
            </a:r>
            <a:r>
              <a:rPr lang="ja-JP" altLang="en-US" sz="1100" dirty="0"/>
              <a:t>（</a:t>
            </a:r>
            <a:r>
              <a:rPr lang="en-US" altLang="ja-JP" sz="1100" dirty="0"/>
              <a:t>18</a:t>
            </a:r>
            <a:r>
              <a:rPr lang="ja-JP" altLang="en-US" sz="1100" dirty="0"/>
              <a:t>箇所</a:t>
            </a:r>
            <a:r>
              <a:rPr lang="en-US" altLang="ja-JP" sz="1100" dirty="0"/>
              <a:t>×5</a:t>
            </a:r>
            <a:r>
              <a:rPr lang="ja-JP" altLang="en-US" sz="1100" dirty="0"/>
              <a:t>件）まで表示するように制限しています。</a:t>
            </a:r>
            <a:endParaRPr lang="en-US" altLang="ja-JP" sz="1100" dirty="0"/>
          </a:p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表示制限の</a:t>
            </a:r>
            <a:r>
              <a:rPr lang="en-US" altLang="ja-JP" sz="1100" dirty="0"/>
              <a:t>90</a:t>
            </a:r>
            <a:r>
              <a:rPr lang="ja-JP" altLang="en-US" sz="1100" dirty="0"/>
              <a:t>件は、厳密に「ゴール</a:t>
            </a:r>
            <a:r>
              <a:rPr lang="en-US" altLang="ja-JP" sz="1100" dirty="0"/>
              <a:t>1</a:t>
            </a:r>
            <a:r>
              <a:rPr lang="ja-JP" altLang="en-US" sz="1100" dirty="0"/>
              <a:t>のパネルには</a:t>
            </a:r>
            <a:r>
              <a:rPr lang="en-US" altLang="ja-JP" sz="1100" dirty="0"/>
              <a:t>5</a:t>
            </a:r>
            <a:r>
              <a:rPr lang="ja-JP" altLang="en-US" sz="1100" dirty="0"/>
              <a:t>件まで表示」という制限ではなく、投稿の全体で</a:t>
            </a:r>
            <a:r>
              <a:rPr lang="en-US" altLang="ja-JP" sz="1100" dirty="0"/>
              <a:t>90</a:t>
            </a:r>
            <a:r>
              <a:rPr lang="ja-JP" altLang="en-US" sz="1100" dirty="0"/>
              <a:t>件となっているため、例えばゴール</a:t>
            </a:r>
            <a:r>
              <a:rPr lang="en-US" altLang="ja-JP" sz="1100" dirty="0"/>
              <a:t>1</a:t>
            </a:r>
            <a:r>
              <a:rPr lang="ja-JP" altLang="en-US" sz="1100" dirty="0"/>
              <a:t>に</a:t>
            </a:r>
            <a:r>
              <a:rPr lang="en-US" altLang="ja-JP" sz="1100" dirty="0"/>
              <a:t>80</a:t>
            </a:r>
            <a:r>
              <a:rPr lang="ja-JP" altLang="en-US" sz="1100" dirty="0"/>
              <a:t>件登録したらゴール</a:t>
            </a:r>
            <a:r>
              <a:rPr lang="en-US" altLang="ja-JP" sz="1100" dirty="0"/>
              <a:t>1</a:t>
            </a:r>
            <a:r>
              <a:rPr lang="ja-JP" altLang="en-US" sz="1100" dirty="0"/>
              <a:t>の箇所に</a:t>
            </a:r>
            <a:r>
              <a:rPr lang="en-US" altLang="ja-JP" sz="1100" dirty="0"/>
              <a:t>80</a:t>
            </a:r>
            <a:r>
              <a:rPr lang="ja-JP" altLang="en-US" sz="1100" dirty="0"/>
              <a:t>個分の回転画像を表示します。</a:t>
            </a:r>
            <a:endParaRPr lang="en-US" altLang="ja-JP" sz="1100" dirty="0"/>
          </a:p>
          <a:p>
            <a:pPr marL="540000" indent="-180000">
              <a:lnSpc>
                <a:spcPts val="1500"/>
              </a:lnSpc>
            </a:pPr>
            <a:r>
              <a:rPr lang="en-US" altLang="ja-JP" sz="1100" dirty="0"/>
              <a:t>※</a:t>
            </a:r>
            <a:r>
              <a:rPr lang="ja-JP" altLang="en-US" sz="1100" dirty="0"/>
              <a:t>上記仕様はサーバーの負担を軽くするための仕様となっておりますので、ご了承ください。</a:t>
            </a:r>
            <a:endParaRPr lang="en-US" altLang="ja-JP" sz="11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ECE6D68D-E679-49B0-B412-92A1061DCEC4}"/>
              </a:ext>
            </a:extLst>
          </p:cNvPr>
          <p:cNvSpPr txBox="1"/>
          <p:nvPr/>
        </p:nvSpPr>
        <p:spPr>
          <a:xfrm>
            <a:off x="6113421" y="2025501"/>
            <a:ext cx="20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スマホ画面</a:t>
            </a:r>
            <a:r>
              <a:rPr kumimoji="1" lang="en-US" altLang="ja-JP" sz="1600" dirty="0"/>
              <a:t>】</a:t>
            </a:r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DC6C13E8-7380-408F-B09E-3CFD8E3ED026}"/>
              </a:ext>
            </a:extLst>
          </p:cNvPr>
          <p:cNvSpPr txBox="1"/>
          <p:nvPr/>
        </p:nvSpPr>
        <p:spPr>
          <a:xfrm>
            <a:off x="8182935" y="2456096"/>
            <a:ext cx="3142565" cy="181780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記事の投稿日が新しい順に画像を表示します。</a:t>
            </a:r>
            <a:endParaRPr lang="en-US" altLang="ja-JP" sz="1100" dirty="0"/>
          </a:p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投稿日が新しい記事を</a:t>
            </a:r>
            <a:r>
              <a:rPr lang="en-US" altLang="ja-JP" sz="1100" b="1" dirty="0">
                <a:solidFill>
                  <a:srgbClr val="FF0000"/>
                </a:solidFill>
              </a:rPr>
              <a:t>72</a:t>
            </a:r>
            <a:r>
              <a:rPr lang="ja-JP" altLang="en-US" sz="1100" b="1" dirty="0">
                <a:solidFill>
                  <a:srgbClr val="FF0000"/>
                </a:solidFill>
              </a:rPr>
              <a:t>件</a:t>
            </a:r>
            <a:r>
              <a:rPr lang="ja-JP" altLang="en-US" sz="1100" dirty="0"/>
              <a:t>（</a:t>
            </a:r>
            <a:r>
              <a:rPr lang="en-US" altLang="ja-JP" sz="1100" dirty="0"/>
              <a:t>18</a:t>
            </a:r>
            <a:r>
              <a:rPr lang="ja-JP" altLang="en-US" sz="1100" dirty="0"/>
              <a:t>箇所</a:t>
            </a:r>
            <a:r>
              <a:rPr lang="en-US" altLang="ja-JP" sz="1100" dirty="0"/>
              <a:t>×4</a:t>
            </a:r>
            <a:r>
              <a:rPr lang="ja-JP" altLang="en-US" sz="1100" dirty="0"/>
              <a:t>件）まで表示するように制限しています。</a:t>
            </a:r>
            <a:endParaRPr lang="en-US" altLang="ja-JP" sz="1100" dirty="0"/>
          </a:p>
          <a:p>
            <a:pPr marL="342900" indent="-342900">
              <a:lnSpc>
                <a:spcPts val="1500"/>
              </a:lnSpc>
              <a:buFont typeface="+mj-lt"/>
              <a:buAutoNum type="arabicPeriod"/>
            </a:pPr>
            <a:r>
              <a:rPr lang="ja-JP" altLang="en-US" sz="1100" dirty="0"/>
              <a:t>「ゴール</a:t>
            </a:r>
            <a:r>
              <a:rPr lang="en-US" altLang="ja-JP" sz="1100" dirty="0"/>
              <a:t>1</a:t>
            </a:r>
            <a:r>
              <a:rPr lang="ja-JP" altLang="en-US" sz="1100" dirty="0"/>
              <a:t>は</a:t>
            </a:r>
            <a:r>
              <a:rPr lang="en-US" altLang="ja-JP" sz="1100" dirty="0"/>
              <a:t>4</a:t>
            </a:r>
            <a:r>
              <a:rPr lang="ja-JP" altLang="en-US" sz="1100" dirty="0"/>
              <a:t>件まで表示」という制限にはしていますが、スマホで表示する画像は</a:t>
            </a:r>
            <a:r>
              <a:rPr lang="en-US" altLang="ja-JP" sz="1100" dirty="0"/>
              <a:t>PC</a:t>
            </a:r>
            <a:r>
              <a:rPr lang="ja-JP" altLang="en-US" sz="1100" dirty="0"/>
              <a:t>で取得した画像の使いまわしなので、画像の取得自体は最新の</a:t>
            </a:r>
            <a:r>
              <a:rPr lang="en-US" altLang="ja-JP" sz="1100" dirty="0"/>
              <a:t>90</a:t>
            </a:r>
            <a:r>
              <a:rPr lang="ja-JP" altLang="en-US" sz="1100" dirty="0"/>
              <a:t>件から選択した</a:t>
            </a:r>
            <a:r>
              <a:rPr lang="en-US" altLang="ja-JP" sz="1100" dirty="0"/>
              <a:t>72</a:t>
            </a:r>
            <a:r>
              <a:rPr lang="ja-JP" altLang="en-US" sz="1100" dirty="0"/>
              <a:t>件の画像となります。</a:t>
            </a:r>
            <a:endParaRPr lang="en-US" altLang="ja-JP" sz="1100" dirty="0"/>
          </a:p>
        </p:txBody>
      </p:sp>
      <p:pic>
        <p:nvPicPr>
          <p:cNvPr id="9" name="図 8" descr="文字と数字と文字の加工写真&#10;&#10;自動的に生成された説明">
            <a:extLst>
              <a:ext uri="{FF2B5EF4-FFF2-40B4-BE49-F238E27FC236}">
                <a16:creationId xmlns:a16="http://schemas.microsoft.com/office/drawing/2014/main" xmlns="" id="{38FCD404-DEF6-4371-81C6-F3E1BD352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99" y="2456096"/>
            <a:ext cx="1746208" cy="20378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0887BDD9-E147-49F7-8EED-995FDAB05E56}"/>
              </a:ext>
            </a:extLst>
          </p:cNvPr>
          <p:cNvSpPr txBox="1"/>
          <p:nvPr/>
        </p:nvSpPr>
        <p:spPr>
          <a:xfrm>
            <a:off x="6196293" y="5021857"/>
            <a:ext cx="5245822" cy="11079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/>
              <a:t>・全体の注意点として</a:t>
            </a:r>
            <a:r>
              <a:rPr lang="en-US" altLang="ja-JP" sz="1400" dirty="0"/>
              <a:t>…</a:t>
            </a:r>
          </a:p>
          <a:p>
            <a:pPr marL="180000">
              <a:lnSpc>
                <a:spcPts val="2000"/>
              </a:lnSpc>
            </a:pPr>
            <a:r>
              <a:rPr lang="ja-JP" altLang="en-US" sz="1400" dirty="0"/>
              <a:t>基本的には</a:t>
            </a:r>
            <a:r>
              <a:rPr lang="en-US" altLang="ja-JP" sz="1400" dirty="0"/>
              <a:t>17</a:t>
            </a:r>
            <a:r>
              <a:rPr lang="ja-JP" altLang="en-US" sz="1400" dirty="0"/>
              <a:t>のゴール＋</a:t>
            </a:r>
            <a:r>
              <a:rPr lang="en-US" altLang="ja-JP" sz="1400" dirty="0"/>
              <a:t>1</a:t>
            </a:r>
            <a:r>
              <a:rPr lang="ja-JP" altLang="en-US" sz="1400" dirty="0"/>
              <a:t>の画像を偏りなく登録していただければ問題なく動きますので、画像を投稿する際は</a:t>
            </a:r>
            <a:r>
              <a:rPr lang="en-US" altLang="ja-JP" sz="1400" dirty="0"/>
              <a:t>18</a:t>
            </a:r>
            <a:r>
              <a:rPr lang="ja-JP" altLang="en-US" sz="1400" dirty="0"/>
              <a:t>のカテゴリーを均等に登録するようにお願いいたします。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90900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4FC2EBC9-9D0C-5647-A7C9-FF49EDABBB09}"/>
              </a:ext>
            </a:extLst>
          </p:cNvPr>
          <p:cNvSpPr/>
          <p:nvPr/>
        </p:nvSpPr>
        <p:spPr>
          <a:xfrm>
            <a:off x="3061252" y="40077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hlinkClick r:id="rId2"/>
              </a:rPr>
              <a:t>https://incloop.com/wordpress5-0%E3%81%A7%E8%BF%BD%E5%8A%A0%E3%81%95%E3%82%8C%E3%81%9F%E3%80%8Cgutenberg%E3%80%8D/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xmlns="" id="{37A675DE-A781-794E-AC49-2F8C84F791D8}"/>
              </a:ext>
            </a:extLst>
          </p:cNvPr>
          <p:cNvSpPr/>
          <p:nvPr/>
        </p:nvSpPr>
        <p:spPr>
          <a:xfrm>
            <a:off x="2759869" y="3703140"/>
            <a:ext cx="6672262" cy="15287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7C166DBB-CF2C-E343-9AF6-BC100AA02BDE}"/>
              </a:ext>
            </a:extLst>
          </p:cNvPr>
          <p:cNvSpPr/>
          <p:nvPr/>
        </p:nvSpPr>
        <p:spPr>
          <a:xfrm>
            <a:off x="666324" y="1803590"/>
            <a:ext cx="1068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以下の</a:t>
            </a:r>
            <a:r>
              <a:rPr lang="en-US" altLang="ja-JP" dirty="0"/>
              <a:t>URL</a:t>
            </a:r>
            <a:r>
              <a:rPr lang="ja-JP" altLang="en-US" dirty="0"/>
              <a:t>にブラウザでアクセスすると、今回使っている</a:t>
            </a:r>
            <a:r>
              <a:rPr lang="en-US" altLang="ja-JP" dirty="0"/>
              <a:t>WordPress</a:t>
            </a:r>
            <a:r>
              <a:rPr lang="ja-JP" altLang="en-US" dirty="0"/>
              <a:t>の詳細な使い方が掲載されていますので、カスタマイズされる場合は参考になさってください。</a:t>
            </a:r>
            <a:endParaRPr lang="en-US" altLang="ja-JP" dirty="0"/>
          </a:p>
        </p:txBody>
      </p:sp>
      <p:sp>
        <p:nvSpPr>
          <p:cNvPr id="33" name="左矢印 32">
            <a:extLst>
              <a:ext uri="{FF2B5EF4-FFF2-40B4-BE49-F238E27FC236}">
                <a16:creationId xmlns:a16="http://schemas.microsoft.com/office/drawing/2014/main" xmlns="" id="{89901EA1-9BA7-3542-BB3B-6CFCA66F9522}"/>
              </a:ext>
            </a:extLst>
          </p:cNvPr>
          <p:cNvSpPr/>
          <p:nvPr/>
        </p:nvSpPr>
        <p:spPr>
          <a:xfrm rot="16200000">
            <a:off x="5547594" y="2566663"/>
            <a:ext cx="854506" cy="84579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3000" dirty="0"/>
              <a:t>10</a:t>
            </a:r>
            <a:r>
              <a:rPr lang="ja-JP" altLang="en-US" sz="3000" dirty="0"/>
              <a:t>．その他操作方法に関して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2907132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3000" dirty="0" smtClean="0"/>
              <a:t>11-1</a:t>
            </a:r>
            <a:r>
              <a:rPr lang="ja-JP" altLang="en-US" sz="3000" dirty="0" err="1" smtClean="0"/>
              <a:t>．</a:t>
            </a:r>
            <a:r>
              <a:rPr lang="ja-JP" altLang="en-US" sz="3000" dirty="0" smtClean="0"/>
              <a:t>さがみはら</a:t>
            </a:r>
            <a:r>
              <a:rPr lang="en-US" altLang="ja-JP" sz="3000" dirty="0" smtClean="0"/>
              <a:t>SDGs</a:t>
            </a:r>
            <a:r>
              <a:rPr lang="ja-JP" altLang="en-US" sz="3000" dirty="0" smtClean="0"/>
              <a:t>パートナー登録について</a:t>
            </a:r>
            <a:endParaRPr lang="en-US" altLang="ja-JP" sz="3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758434F-F064-41F5-AEF5-131131593603}"/>
              </a:ext>
            </a:extLst>
          </p:cNvPr>
          <p:cNvSpPr txBox="1"/>
          <p:nvPr/>
        </p:nvSpPr>
        <p:spPr>
          <a:xfrm>
            <a:off x="838200" y="1651549"/>
            <a:ext cx="39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</a:t>
            </a:r>
            <a:r>
              <a:rPr kumimoji="1" lang="ja-JP" altLang="en-US" sz="1600" dirty="0" smtClean="0"/>
              <a:t>「さがみはら</a:t>
            </a:r>
            <a:r>
              <a:rPr kumimoji="1" lang="en-US" altLang="ja-JP" sz="1600" dirty="0" smtClean="0"/>
              <a:t>SDGs</a:t>
            </a:r>
            <a:r>
              <a:rPr kumimoji="1" lang="ja-JP" altLang="en-US" sz="1600" dirty="0" smtClean="0"/>
              <a:t>パートナー</a:t>
            </a:r>
            <a:r>
              <a:rPr lang="ja-JP" altLang="en-US" sz="1600" dirty="0" smtClean="0"/>
              <a:t>」</a:t>
            </a:r>
            <a:r>
              <a:rPr lang="ja-JP" altLang="en-US" sz="1600" dirty="0"/>
              <a:t>から</a:t>
            </a:r>
            <a:endParaRPr lang="en-US" altLang="ja-JP" sz="1600" dirty="0"/>
          </a:p>
          <a:p>
            <a:r>
              <a:rPr lang="ja-JP" altLang="en-US" sz="1600" dirty="0"/>
              <a:t>　「新規追加」を選択します</a:t>
            </a:r>
            <a:endParaRPr kumimoji="1" lang="ja-JP" altLang="en-US" sz="1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03" y="2594166"/>
            <a:ext cx="3593118" cy="372619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224703" y="5091134"/>
            <a:ext cx="519257" cy="2444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225950" y="2876969"/>
            <a:ext cx="496879" cy="2527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A6B3341A-1A51-442D-806F-171C57DFF6C3}"/>
              </a:ext>
            </a:extLst>
          </p:cNvPr>
          <p:cNvSpPr txBox="1"/>
          <p:nvPr/>
        </p:nvSpPr>
        <p:spPr>
          <a:xfrm>
            <a:off x="5348928" y="1651549"/>
            <a:ext cx="6004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②以下のような画面が出て</a:t>
            </a:r>
            <a:r>
              <a:rPr lang="ja-JP" altLang="en-US" sz="1600" dirty="0" smtClean="0"/>
              <a:t>きます</a:t>
            </a:r>
            <a:r>
              <a:rPr lang="ja-JP" altLang="en-US" sz="1600" dirty="0"/>
              <a:t>。</a:t>
            </a:r>
            <a:endParaRPr lang="en-US" altLang="ja-JP" sz="1600" dirty="0"/>
          </a:p>
        </p:txBody>
      </p:sp>
      <p:sp>
        <p:nvSpPr>
          <p:cNvPr id="14" name="左矢印 34">
            <a:extLst>
              <a:ext uri="{FF2B5EF4-FFF2-40B4-BE49-F238E27FC236}">
                <a16:creationId xmlns:a16="http://schemas.microsoft.com/office/drawing/2014/main" xmlns="" id="{4BC100AA-B556-46E3-9664-B3F3D4CBDA9F}"/>
              </a:ext>
            </a:extLst>
          </p:cNvPr>
          <p:cNvSpPr/>
          <p:nvPr/>
        </p:nvSpPr>
        <p:spPr>
          <a:xfrm rot="10800000">
            <a:off x="4722829" y="3613764"/>
            <a:ext cx="772873" cy="1687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12" y="2610053"/>
            <a:ext cx="6096724" cy="3728302"/>
          </a:xfrm>
          <a:prstGeom prst="rect">
            <a:avLst/>
          </a:prstGeom>
        </p:spPr>
      </p:pic>
      <p:sp>
        <p:nvSpPr>
          <p:cNvPr id="15" name="角丸四角形 6">
            <a:extLst>
              <a:ext uri="{FF2B5EF4-FFF2-40B4-BE49-F238E27FC236}">
                <a16:creationId xmlns:a16="http://schemas.microsoft.com/office/drawing/2014/main" xmlns="" id="{CEDB05D0-0241-4F2C-B905-7D37C4C7105D}"/>
              </a:ext>
            </a:extLst>
          </p:cNvPr>
          <p:cNvSpPr/>
          <p:nvPr/>
        </p:nvSpPr>
        <p:spPr>
          <a:xfrm>
            <a:off x="6668679" y="3045687"/>
            <a:ext cx="2503602" cy="31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</a:rPr>
              <a:t>登録画面左側　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11-2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角丸四角形 6">
            <a:extLst>
              <a:ext uri="{FF2B5EF4-FFF2-40B4-BE49-F238E27FC236}">
                <a16:creationId xmlns:a16="http://schemas.microsoft.com/office/drawing/2014/main" xmlns="" id="{CEDB05D0-0241-4F2C-B905-7D37C4C7105D}"/>
              </a:ext>
            </a:extLst>
          </p:cNvPr>
          <p:cNvSpPr/>
          <p:nvPr/>
        </p:nvSpPr>
        <p:spPr>
          <a:xfrm>
            <a:off x="10024613" y="3045687"/>
            <a:ext cx="1707823" cy="31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</a:rPr>
              <a:t>登録画面右側　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11-3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23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3000" dirty="0" smtClean="0"/>
              <a:t>11-2</a:t>
            </a:r>
            <a:r>
              <a:rPr lang="ja-JP" altLang="en-US" sz="3000" dirty="0" err="1" smtClean="0"/>
              <a:t>．</a:t>
            </a:r>
            <a:r>
              <a:rPr lang="ja-JP" altLang="en-US" sz="3000" dirty="0" smtClean="0"/>
              <a:t>さがみはら</a:t>
            </a:r>
            <a:r>
              <a:rPr lang="en-US" altLang="ja-JP" sz="3000" dirty="0" smtClean="0"/>
              <a:t>SDGs</a:t>
            </a:r>
            <a:r>
              <a:rPr lang="ja-JP" altLang="en-US" sz="3000" dirty="0" smtClean="0"/>
              <a:t>パートナー登録について</a:t>
            </a:r>
            <a:endParaRPr lang="en-US" altLang="ja-JP" sz="3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A6B3341A-1A51-442D-806F-171C57DFF6C3}"/>
              </a:ext>
            </a:extLst>
          </p:cNvPr>
          <p:cNvSpPr txBox="1"/>
          <p:nvPr/>
        </p:nvSpPr>
        <p:spPr>
          <a:xfrm>
            <a:off x="5458119" y="1998682"/>
            <a:ext cx="5882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※</a:t>
            </a:r>
            <a:r>
              <a:rPr lang="ja-JP" altLang="en-US" sz="1600" dirty="0" smtClean="0">
                <a:solidFill>
                  <a:srgbClr val="0070C0"/>
                </a:solidFill>
              </a:rPr>
              <a:t>登録・記載がない場合はいずれも表示されません。</a:t>
            </a:r>
            <a:endParaRPr lang="en-US" altLang="ja-JP" sz="1600" dirty="0" smtClean="0">
              <a:solidFill>
                <a:srgbClr val="0070C0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960748" y="1529009"/>
            <a:ext cx="4119596" cy="4906204"/>
            <a:chOff x="1119107" y="1450144"/>
            <a:chExt cx="4119596" cy="49062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37" y="1450144"/>
              <a:ext cx="4094569" cy="307843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07" y="4379142"/>
              <a:ext cx="4119596" cy="1977206"/>
            </a:xfrm>
            <a:prstGeom prst="rect">
              <a:avLst/>
            </a:prstGeom>
          </p:spPr>
        </p:pic>
      </p:grpSp>
      <p:sp>
        <p:nvSpPr>
          <p:cNvPr id="30" name="角丸四角形 6">
            <a:extLst>
              <a:ext uri="{FF2B5EF4-FFF2-40B4-BE49-F238E27FC236}">
                <a16:creationId xmlns:a16="http://schemas.microsoft.com/office/drawing/2014/main" xmlns="" id="{CEDB05D0-0241-4F2C-B905-7D37C4C7105D}"/>
              </a:ext>
            </a:extLst>
          </p:cNvPr>
          <p:cNvSpPr/>
          <p:nvPr/>
        </p:nvSpPr>
        <p:spPr>
          <a:xfrm>
            <a:off x="5458119" y="1502636"/>
            <a:ext cx="5882325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</a:rPr>
              <a:t>登録画面</a:t>
            </a:r>
            <a:r>
              <a:rPr lang="ja-JP" altLang="en-US" sz="1200" b="1" dirty="0">
                <a:solidFill>
                  <a:schemeClr val="bg1"/>
                </a:solidFill>
              </a:rPr>
              <a:t>左側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D08CDCDC-C896-489F-BFF8-BAF72D9845BE}"/>
              </a:ext>
            </a:extLst>
          </p:cNvPr>
          <p:cNvSpPr txBox="1"/>
          <p:nvPr/>
        </p:nvSpPr>
        <p:spPr>
          <a:xfrm>
            <a:off x="5844618" y="2269812"/>
            <a:ext cx="549582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/>
              <a:t>タイトル（社名、団体名）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記事内のみの詳細。エディタ。（会社概要など自由編集可能）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一覧</a:t>
            </a:r>
            <a:r>
              <a:rPr lang="ja-JP" altLang="en-US" sz="1400" dirty="0" smtClean="0"/>
              <a:t>と記事内に表示される詳細（</a:t>
            </a:r>
            <a:r>
              <a:rPr lang="en-US" altLang="ja-JP" sz="1400" dirty="0" smtClean="0"/>
              <a:t>SDGs</a:t>
            </a:r>
            <a:r>
              <a:rPr lang="ja-JP" altLang="en-US" sz="1400" dirty="0" smtClean="0"/>
              <a:t>活動内容）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ホームページアドレスを記載することでリンクボタン出現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掲載ブログ</a:t>
            </a:r>
            <a:r>
              <a:rPr lang="en-US" altLang="ja-JP" sz="1400" dirty="0" smtClean="0"/>
              <a:t>URL</a:t>
            </a:r>
            <a:r>
              <a:rPr lang="ja-JP" altLang="en-US" sz="1400" dirty="0" smtClean="0"/>
              <a:t>を記載することでリンクボタン出現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一覧と記事内に表示されるサブ画像（メイン画像は後述）</a:t>
            </a:r>
            <a:endParaRPr lang="en-US" altLang="ja-JP" sz="1400" dirty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23559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</a:t>
            </a:r>
            <a:endParaRPr kumimoji="1" lang="ja-JP" altLang="en-US" sz="1400" dirty="0"/>
          </a:p>
        </p:txBody>
      </p:sp>
      <p:sp>
        <p:nvSpPr>
          <p:cNvPr id="39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267217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</a:t>
            </a:r>
            <a:endParaRPr kumimoji="1" lang="ja-JP" altLang="en-US" sz="1400" dirty="0"/>
          </a:p>
        </p:txBody>
      </p:sp>
      <p:sp>
        <p:nvSpPr>
          <p:cNvPr id="41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298703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33026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361206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5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592617" y="393220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09" y="4374190"/>
            <a:ext cx="2500816" cy="2144839"/>
          </a:xfrm>
          <a:prstGeom prst="rect">
            <a:avLst/>
          </a:prstGeom>
        </p:spPr>
      </p:pic>
      <p:sp>
        <p:nvSpPr>
          <p:cNvPr id="45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898112" y="435209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</a:t>
            </a:r>
            <a:endParaRPr kumimoji="1" lang="ja-JP" altLang="en-US" sz="1400" dirty="0"/>
          </a:p>
        </p:txBody>
      </p:sp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7627623" y="626702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</a:t>
            </a:r>
            <a:endParaRPr kumimoji="1" lang="ja-JP" altLang="en-US" sz="1400" dirty="0"/>
          </a:p>
        </p:txBody>
      </p:sp>
      <p:sp>
        <p:nvSpPr>
          <p:cNvPr id="47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9051071" y="553847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48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7015839" y="542547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49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7024112" y="563241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5</a:t>
            </a:r>
            <a:endParaRPr kumimoji="1" lang="ja-JP" altLang="en-US" sz="1400" dirty="0"/>
          </a:p>
        </p:txBody>
      </p:sp>
      <p:sp>
        <p:nvSpPr>
          <p:cNvPr id="50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9177071" y="473963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sp>
        <p:nvSpPr>
          <p:cNvPr id="51" name="正方形/長方形 50"/>
          <p:cNvSpPr/>
          <p:nvPr/>
        </p:nvSpPr>
        <p:spPr>
          <a:xfrm>
            <a:off x="838200" y="1529009"/>
            <a:ext cx="4312837" cy="490620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1590506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</a:t>
            </a:r>
            <a:endParaRPr kumimoji="1" lang="ja-JP" altLang="en-US" sz="1400" dirty="0"/>
          </a:p>
        </p:txBody>
      </p:sp>
      <p:sp>
        <p:nvSpPr>
          <p:cNvPr id="32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220888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</a:t>
            </a:r>
            <a:endParaRPr kumimoji="1" lang="ja-JP" altLang="en-US" sz="1400" dirty="0"/>
          </a:p>
        </p:txBody>
      </p:sp>
      <p:sp>
        <p:nvSpPr>
          <p:cNvPr id="33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384129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3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497407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35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547369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5</a:t>
            </a:r>
            <a:endParaRPr kumimoji="1" lang="ja-JP" altLang="en-US" sz="1400" dirty="0"/>
          </a:p>
        </p:txBody>
      </p:sp>
      <p:sp>
        <p:nvSpPr>
          <p:cNvPr id="36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78033" y="597331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6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3211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3000" dirty="0" smtClean="0"/>
              <a:t>11-3</a:t>
            </a:r>
            <a:r>
              <a:rPr lang="ja-JP" altLang="en-US" sz="3000" dirty="0" err="1" smtClean="0"/>
              <a:t>．</a:t>
            </a:r>
            <a:r>
              <a:rPr lang="ja-JP" altLang="en-US" sz="3000" dirty="0" smtClean="0"/>
              <a:t>さがみはら</a:t>
            </a:r>
            <a:r>
              <a:rPr lang="en-US" altLang="ja-JP" sz="3000" dirty="0" smtClean="0"/>
              <a:t>SDGs</a:t>
            </a:r>
            <a:r>
              <a:rPr lang="ja-JP" altLang="en-US" sz="3000" dirty="0" smtClean="0"/>
              <a:t>パートナー登録について</a:t>
            </a:r>
            <a:endParaRPr lang="en-US" altLang="ja-JP" sz="3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A6B3341A-1A51-442D-806F-171C57DFF6C3}"/>
              </a:ext>
            </a:extLst>
          </p:cNvPr>
          <p:cNvSpPr txBox="1"/>
          <p:nvPr/>
        </p:nvSpPr>
        <p:spPr>
          <a:xfrm>
            <a:off x="6127423" y="1998682"/>
            <a:ext cx="5213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※</a:t>
            </a:r>
            <a:r>
              <a:rPr lang="ja-JP" altLang="en-US" sz="1600" dirty="0" smtClean="0">
                <a:solidFill>
                  <a:srgbClr val="0070C0"/>
                </a:solidFill>
              </a:rPr>
              <a:t>登録・記載がない場合はいずれも表示されません。</a:t>
            </a:r>
            <a:endParaRPr lang="en-US" altLang="ja-JP" sz="1600" dirty="0" smtClean="0">
              <a:solidFill>
                <a:srgbClr val="0070C0"/>
              </a:solidFill>
            </a:endParaRPr>
          </a:p>
        </p:txBody>
      </p:sp>
      <p:sp>
        <p:nvSpPr>
          <p:cNvPr id="30" name="角丸四角形 6">
            <a:extLst>
              <a:ext uri="{FF2B5EF4-FFF2-40B4-BE49-F238E27FC236}">
                <a16:creationId xmlns:a16="http://schemas.microsoft.com/office/drawing/2014/main" xmlns="" id="{CEDB05D0-0241-4F2C-B905-7D37C4C7105D}"/>
              </a:ext>
            </a:extLst>
          </p:cNvPr>
          <p:cNvSpPr/>
          <p:nvPr/>
        </p:nvSpPr>
        <p:spPr>
          <a:xfrm>
            <a:off x="6127423" y="1502636"/>
            <a:ext cx="5213022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</a:rPr>
              <a:t>登録画面右側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D08CDCDC-C896-489F-BFF8-BAF72D9845BE}"/>
              </a:ext>
            </a:extLst>
          </p:cNvPr>
          <p:cNvSpPr txBox="1"/>
          <p:nvPr/>
        </p:nvSpPr>
        <p:spPr>
          <a:xfrm>
            <a:off x="6429158" y="2269430"/>
            <a:ext cx="549582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 smtClean="0"/>
              <a:t>17</a:t>
            </a:r>
            <a:r>
              <a:rPr lang="ja-JP" altLang="en-US" sz="1400" dirty="0" smtClean="0"/>
              <a:t>のゴールカテゴリ</a:t>
            </a:r>
            <a:r>
              <a:rPr lang="ja-JP" altLang="en-US" sz="1400" dirty="0" smtClean="0"/>
              <a:t>アイコン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アイキャッチ（メイン画像）（サブ画像は</a:t>
            </a:r>
            <a:r>
              <a:rPr lang="en-US" altLang="ja-JP" sz="1400" dirty="0" smtClean="0"/>
              <a:t>11-2</a:t>
            </a:r>
            <a:r>
              <a:rPr lang="ja-JP" altLang="en-US" sz="1400" dirty="0" smtClean="0"/>
              <a:t>参照）</a:t>
            </a:r>
            <a:endParaRPr lang="en-US" altLang="ja-JP" sz="1400" dirty="0" smtClean="0"/>
          </a:p>
        </p:txBody>
      </p:sp>
      <p:sp>
        <p:nvSpPr>
          <p:cNvPr id="38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23559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</a:t>
            </a:r>
            <a:endParaRPr kumimoji="1" lang="ja-JP" altLang="en-US" sz="1400" dirty="0"/>
          </a:p>
        </p:txBody>
      </p:sp>
      <p:sp>
        <p:nvSpPr>
          <p:cNvPr id="39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267217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</a:t>
            </a:r>
            <a:endParaRPr kumimoji="1" lang="ja-JP" altLang="en-US" sz="1400" dirty="0"/>
          </a:p>
        </p:txBody>
      </p:sp>
      <p:sp>
        <p:nvSpPr>
          <p:cNvPr id="41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298703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42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330268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43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361206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5</a:t>
            </a:r>
            <a:endParaRPr kumimoji="1" lang="ja-JP" altLang="en-US" sz="1400" dirty="0"/>
          </a:p>
        </p:txBody>
      </p:sp>
      <p:sp>
        <p:nvSpPr>
          <p:cNvPr id="4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5288204" y="393220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6" y="3298654"/>
            <a:ext cx="3658680" cy="3137888"/>
          </a:xfrm>
          <a:prstGeom prst="rect">
            <a:avLst/>
          </a:prstGeom>
        </p:spPr>
      </p:pic>
      <p:sp>
        <p:nvSpPr>
          <p:cNvPr id="46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808995" y="421597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8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7" y="1536305"/>
            <a:ext cx="2129622" cy="4477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3" y="1692454"/>
            <a:ext cx="2260486" cy="44794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6" name="カギ線コネクタ 5"/>
          <p:cNvCxnSpPr>
            <a:stCxn id="2" idx="2"/>
            <a:endCxn id="3" idx="0"/>
          </p:cNvCxnSpPr>
          <p:nvPr/>
        </p:nvCxnSpPr>
        <p:spPr>
          <a:xfrm rot="5400000" flipH="1" flipV="1">
            <a:off x="1076018" y="2578694"/>
            <a:ext cx="4321847" cy="2549368"/>
          </a:xfrm>
          <a:prstGeom prst="bentConnector5">
            <a:avLst>
              <a:gd name="adj1" fmla="val -5289"/>
              <a:gd name="adj2" fmla="val 48717"/>
              <a:gd name="adj3" fmla="val 1052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3253651" y="1839557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7</a:t>
            </a:r>
            <a:endParaRPr kumimoji="1" lang="ja-JP" altLang="en-US" sz="1400" dirty="0"/>
          </a:p>
        </p:txBody>
      </p:sp>
      <p:sp>
        <p:nvSpPr>
          <p:cNvPr id="51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3277190" y="540576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8</a:t>
            </a:r>
            <a:endParaRPr kumimoji="1" lang="ja-JP" altLang="en-US" sz="1400" dirty="0"/>
          </a:p>
        </p:txBody>
      </p:sp>
      <p:sp>
        <p:nvSpPr>
          <p:cNvPr id="52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7962322" y="551075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7</a:t>
            </a:r>
            <a:endParaRPr kumimoji="1" lang="ja-JP" altLang="en-US" sz="1400" dirty="0"/>
          </a:p>
        </p:txBody>
      </p:sp>
      <p:sp>
        <p:nvSpPr>
          <p:cNvPr id="53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177158" y="235598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7</a:t>
            </a:r>
            <a:endParaRPr kumimoji="1" lang="ja-JP" altLang="en-US" sz="1400" dirty="0"/>
          </a:p>
        </p:txBody>
      </p:sp>
      <p:sp>
        <p:nvSpPr>
          <p:cNvPr id="54" name="円/楕円 17">
            <a:extLst>
              <a:ext uri="{FF2B5EF4-FFF2-40B4-BE49-F238E27FC236}">
                <a16:creationId xmlns:a16="http://schemas.microsoft.com/office/drawing/2014/main" xmlns="" id="{0764439F-AEA8-43AA-AEFB-9DED20B9A0DF}"/>
              </a:ext>
            </a:extLst>
          </p:cNvPr>
          <p:cNvSpPr/>
          <p:nvPr/>
        </p:nvSpPr>
        <p:spPr>
          <a:xfrm>
            <a:off x="6177158" y="2672179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8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0388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お問い合わせ先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287471" y="3024619"/>
            <a:ext cx="2697217" cy="25639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インクループ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お問い合せ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2101" y="3952635"/>
            <a:ext cx="490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042-703-8811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7251" y="1714500"/>
            <a:ext cx="1049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不明点</a:t>
            </a:r>
            <a:r>
              <a:rPr lang="ja-JP" altLang="en-US" dirty="0"/>
              <a:t>などございましたら、お気軽にお問い合わせください。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39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xmlns="" id="{D1C48362-88C9-4D20-A646-252FEA1D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07" y="2023965"/>
            <a:ext cx="6493556" cy="2786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41481"/>
            <a:ext cx="10515600" cy="624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3-3.</a:t>
            </a:r>
            <a:r>
              <a:rPr lang="ja-JP" altLang="en-US" sz="2400" dirty="0"/>
              <a:t>「お知らせ」を投稿する 基本操作①</a:t>
            </a:r>
            <a:endParaRPr lang="en-US" altLang="ja-JP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935572" y="2055865"/>
            <a:ext cx="309114" cy="336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5845646" y="3805367"/>
            <a:ext cx="309114" cy="336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cxnSpLocks/>
            <a:stCxn id="33" idx="1"/>
          </p:cNvCxnSpPr>
          <p:nvPr/>
        </p:nvCxnSpPr>
        <p:spPr>
          <a:xfrm flipH="1">
            <a:off x="3227908" y="1689324"/>
            <a:ext cx="2404911" cy="391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  <a:stCxn id="32" idx="1"/>
            <a:endCxn id="26" idx="0"/>
          </p:cNvCxnSpPr>
          <p:nvPr/>
        </p:nvCxnSpPr>
        <p:spPr>
          <a:xfrm>
            <a:off x="5766180" y="1725093"/>
            <a:ext cx="234023" cy="2080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19" y="1571204"/>
            <a:ext cx="266723" cy="23624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766180" y="1571204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で「ブロック」の追加ができます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40707" y="5286726"/>
            <a:ext cx="6493556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上記の「ブロック」を追加して文章や画像を</a:t>
            </a:r>
            <a:r>
              <a:rPr lang="ja-JP" altLang="en-US" sz="1400" dirty="0"/>
              <a:t>追加することで、ページを作成していきます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69012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82E9BEA2-A242-4D6C-85AA-B5EE1617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497599"/>
            <a:ext cx="2924456" cy="3458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2EA5F7DD-C3B4-4770-AEB0-2C7EBD70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0" y="1497599"/>
            <a:ext cx="2899933" cy="34581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23342"/>
            <a:ext cx="10894236" cy="660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3-4.</a:t>
            </a:r>
            <a:r>
              <a:rPr lang="ja-JP" altLang="en-US" sz="2400" dirty="0"/>
              <a:t>「お知らせ」を投稿する 基本操作②</a:t>
            </a:r>
            <a:endParaRPr lang="en-US" altLang="ja-JP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25623" y="2708462"/>
            <a:ext cx="2805344" cy="372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90260" y="2374084"/>
            <a:ext cx="2805344" cy="2581684"/>
          </a:xfrm>
          <a:prstGeom prst="roundRect">
            <a:avLst>
              <a:gd name="adj" fmla="val 29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7" idx="3"/>
          </p:cNvCxnSpPr>
          <p:nvPr/>
        </p:nvCxnSpPr>
        <p:spPr>
          <a:xfrm flipV="1">
            <a:off x="3630967" y="2894893"/>
            <a:ext cx="55929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92927" y="5286726"/>
            <a:ext cx="6355943" cy="7386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例えば「一般ブロック」の中身を見ると、上記のような区分けがされており、その中に様々な要素が入っています</a:t>
            </a:r>
            <a:endParaRPr kumimoji="1" lang="en-US" altLang="ja-JP" sz="1400" dirty="0"/>
          </a:p>
          <a:p>
            <a:r>
              <a:rPr kumimoji="1" lang="ja-JP" altLang="en-US" sz="1400" dirty="0"/>
              <a:t>基本的には「段落」「見出し</a:t>
            </a:r>
            <a:r>
              <a:rPr lang="ja-JP" altLang="en-US" sz="1400" dirty="0"/>
              <a:t>」「画像」を</a:t>
            </a:r>
            <a:r>
              <a:rPr kumimoji="1" lang="ja-JP" altLang="en-US" sz="1400" dirty="0"/>
              <a:t>使います</a:t>
            </a:r>
            <a:endParaRPr lang="en-US" altLang="ja-JP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91894" y="1483393"/>
            <a:ext cx="4089864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kumimoji="1" lang="ja-JP" altLang="en-US" sz="1400" b="1" dirty="0">
                <a:solidFill>
                  <a:srgbClr val="0070C0"/>
                </a:solidFill>
              </a:rPr>
              <a:t>よく使うもの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200" dirty="0"/>
              <a:t>よく使う要素が自動的に反映されます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>
                <a:solidFill>
                  <a:srgbClr val="FF0000"/>
                </a:solidFill>
              </a:rPr>
              <a:t>よく使います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kumimoji="1" lang="ja-JP" altLang="en-US" sz="1400" b="1" dirty="0">
                <a:solidFill>
                  <a:srgbClr val="0070C0"/>
                </a:solidFill>
              </a:rPr>
              <a:t>一般ブロック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200" dirty="0"/>
              <a:t>コンテンツを作成する基礎要素を選択できます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>
                <a:solidFill>
                  <a:srgbClr val="FF0000"/>
                </a:solidFill>
              </a:rPr>
              <a:t>よく使います</a:t>
            </a:r>
            <a:endParaRPr lang="en-US" altLang="ja-JP" sz="1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ja-JP" altLang="en-US" sz="1400" b="1" dirty="0">
                <a:solidFill>
                  <a:srgbClr val="0070C0"/>
                </a:solidFill>
              </a:rPr>
              <a:t>フォーマット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200" dirty="0"/>
              <a:t>HTML</a:t>
            </a:r>
            <a:r>
              <a:rPr lang="ja-JP" altLang="en-US" sz="1200" dirty="0"/>
              <a:t>タグの入力や、参照、テーブルといった高度なコンテンツを作成できます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>
                <a:solidFill>
                  <a:srgbClr val="00B050"/>
                </a:solidFill>
              </a:rPr>
              <a:t>専門的な知識が必要になります</a:t>
            </a:r>
            <a:endParaRPr lang="en-US" altLang="ja-JP" sz="1200" dirty="0">
              <a:solidFill>
                <a:srgbClr val="00B050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ja-JP" altLang="en-US" sz="1400" b="1" dirty="0">
                <a:solidFill>
                  <a:srgbClr val="0070C0"/>
                </a:solidFill>
              </a:rPr>
              <a:t>レイアウト要素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200" dirty="0"/>
              <a:t>ボタンやカラム、余白（スペーサー）といった、画面全体のレイアウトを調節できる要素です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>
                <a:solidFill>
                  <a:srgbClr val="00B050"/>
                </a:solidFill>
              </a:rPr>
              <a:t>見た目にこだわりたい場合に利用します</a:t>
            </a:r>
            <a:endParaRPr lang="en-US" altLang="ja-JP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ja-JP" altLang="en-US" sz="1400" b="1" dirty="0">
                <a:solidFill>
                  <a:srgbClr val="0070C0"/>
                </a:solidFill>
              </a:rPr>
              <a:t>ウィジェット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200" dirty="0"/>
              <a:t>ショートコードの実装や最新記事の表示など、</a:t>
            </a:r>
            <a:r>
              <a:rPr lang="en-US" altLang="ja-JP" sz="1200" dirty="0"/>
              <a:t>WordPress</a:t>
            </a:r>
            <a:r>
              <a:rPr lang="ja-JP" altLang="en-US" sz="1200" dirty="0"/>
              <a:t>の機能を使ってコンテンツを挿入します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>
                <a:solidFill>
                  <a:srgbClr val="00B050"/>
                </a:solidFill>
              </a:rPr>
              <a:t>専門的な知識が必要になります</a:t>
            </a:r>
            <a:endParaRPr lang="en-US" altLang="ja-JP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ja-JP" altLang="en-US" sz="1400" b="1" dirty="0">
                <a:solidFill>
                  <a:srgbClr val="0070C0"/>
                </a:solidFill>
              </a:rPr>
              <a:t>埋め込み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200" dirty="0"/>
              <a:t>SNS</a:t>
            </a:r>
            <a:r>
              <a:rPr lang="ja-JP" altLang="en-US" sz="1200" dirty="0"/>
              <a:t>や動画、他サイトの記事など、外部コンテンツを埋め込むことが出来ます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 err="1">
                <a:solidFill>
                  <a:srgbClr val="00B050"/>
                </a:solidFill>
              </a:rPr>
              <a:t>Youtube</a:t>
            </a:r>
            <a:r>
              <a:rPr lang="ja-JP" altLang="en-US" sz="1200" dirty="0">
                <a:solidFill>
                  <a:srgbClr val="00B050"/>
                </a:solidFill>
              </a:rPr>
              <a:t>の動画埋め込みなどに活用します</a:t>
            </a:r>
            <a:endParaRPr lang="en-US" altLang="ja-JP" sz="1200" dirty="0">
              <a:solidFill>
                <a:srgbClr val="00B050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ja-JP" altLang="en-US" sz="1400" b="1" dirty="0">
                <a:solidFill>
                  <a:srgbClr val="0070C0"/>
                </a:solidFill>
              </a:rPr>
              <a:t>再利用可能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ja-JP" altLang="en-US" sz="1200" dirty="0"/>
              <a:t>特殊な装飾を施したコンテンツを表示する際に活用します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200" dirty="0">
                <a:solidFill>
                  <a:srgbClr val="FF0000"/>
                </a:solidFill>
              </a:rPr>
              <a:t>よく使います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9FCB319B-3138-4FE7-AA70-E9E92698FF43}"/>
              </a:ext>
            </a:extLst>
          </p:cNvPr>
          <p:cNvSpPr txBox="1"/>
          <p:nvPr/>
        </p:nvSpPr>
        <p:spPr>
          <a:xfrm>
            <a:off x="7278000" y="1742977"/>
            <a:ext cx="4176000" cy="352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400" dirty="0"/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xmlns="" id="{2BC40A37-3F7A-4DB8-877D-9863CB7B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9" y="2910105"/>
            <a:ext cx="6288744" cy="3152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IncLoop. All Rights Reserved.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6540" y="1948519"/>
            <a:ext cx="3594690" cy="7386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「見出し」ブロック　　　を選択すると、</a:t>
            </a:r>
            <a:endParaRPr kumimoji="1" lang="en-US" altLang="ja-JP" sz="1400" dirty="0"/>
          </a:p>
          <a:p>
            <a:pPr>
              <a:lnSpc>
                <a:spcPct val="150000"/>
              </a:lnSpc>
            </a:pPr>
            <a:r>
              <a:rPr kumimoji="1" lang="ja-JP" altLang="en-US" sz="1400" dirty="0"/>
              <a:t>以下のような画面に切り替わります</a:t>
            </a:r>
            <a:endParaRPr lang="en-US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838201" y="1469559"/>
            <a:ext cx="3345610" cy="3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「見出し」を選ぶ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270520" y="3915713"/>
            <a:ext cx="2614550" cy="338511"/>
          </a:xfrm>
          <a:prstGeom prst="roundRect">
            <a:avLst>
              <a:gd name="adj" fmla="val 101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446704" y="3211447"/>
            <a:ext cx="1622126" cy="2851583"/>
          </a:xfrm>
          <a:prstGeom prst="roundRect">
            <a:avLst>
              <a:gd name="adj" fmla="val 619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93192" y="3915124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7407015" y="415793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3885070" y="3915124"/>
            <a:ext cx="1538627" cy="2133587"/>
          </a:xfrm>
          <a:prstGeom prst="roundRect">
            <a:avLst>
              <a:gd name="adj" fmla="val 570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430955" y="329794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7385646" y="1940943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363543" y="2344377"/>
            <a:ext cx="4057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ブロック上部にはよく使う設定が表示されます。（太文字、斜体文字、リンクなど）</a:t>
            </a:r>
          </a:p>
        </p:txBody>
      </p:sp>
      <p:sp>
        <p:nvSpPr>
          <p:cNvPr id="41" name="円/楕円 40"/>
          <p:cNvSpPr/>
          <p:nvPr/>
        </p:nvSpPr>
        <p:spPr>
          <a:xfrm>
            <a:off x="7385646" y="3107931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28" y="3081400"/>
            <a:ext cx="2072820" cy="3886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正方形/長方形 42"/>
          <p:cNvSpPr/>
          <p:nvPr/>
        </p:nvSpPr>
        <p:spPr>
          <a:xfrm>
            <a:off x="7363543" y="3638125"/>
            <a:ext cx="405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　のメニュー以外の設定が表示されます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40" y="4200488"/>
            <a:ext cx="289585" cy="274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正方形/長方形 49"/>
          <p:cNvSpPr/>
          <p:nvPr/>
        </p:nvSpPr>
        <p:spPr>
          <a:xfrm>
            <a:off x="7363543" y="4630163"/>
            <a:ext cx="4057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「ブロックの複製」「ブロックの前後に他のブロックを挿入」「ブロックの削除」などが出来ます</a:t>
            </a: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838200" y="623342"/>
            <a:ext cx="10894236" cy="66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ja-JP" sz="2400" dirty="0"/>
              <a:t>3-5.</a:t>
            </a:r>
            <a:r>
              <a:rPr lang="ja-JP" altLang="en-US" sz="2400" dirty="0"/>
              <a:t>「お知らせ」を投稿する 見出しの設定</a:t>
            </a:r>
            <a:endParaRPr lang="en-US" altLang="ja-JP" sz="2400" dirty="0"/>
          </a:p>
        </p:txBody>
      </p:sp>
      <p:sp>
        <p:nvSpPr>
          <p:cNvPr id="31" name="円/楕円 36">
            <a:extLst>
              <a:ext uri="{FF2B5EF4-FFF2-40B4-BE49-F238E27FC236}">
                <a16:creationId xmlns:a16="http://schemas.microsoft.com/office/drawing/2014/main" xmlns="" id="{B4CD613A-DFE0-4008-9191-37BADB37B8A0}"/>
              </a:ext>
            </a:extLst>
          </p:cNvPr>
          <p:cNvSpPr/>
          <p:nvPr/>
        </p:nvSpPr>
        <p:spPr>
          <a:xfrm>
            <a:off x="4939341" y="5244470"/>
            <a:ext cx="326365" cy="3263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A4FD195A-6BF1-44C9-8528-BCF0D733E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95" y="2013008"/>
            <a:ext cx="328659" cy="3048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54D2B7B-2E2F-4CE1-BD19-A434275B4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37" y="1928411"/>
            <a:ext cx="3592724" cy="333196"/>
          </a:xfrm>
          <a:prstGeom prst="rect">
            <a:avLst/>
          </a:prstGeom>
        </p:spPr>
      </p:pic>
      <p:sp>
        <p:nvSpPr>
          <p:cNvPr id="32" name="円/楕円 39">
            <a:extLst>
              <a:ext uri="{FF2B5EF4-FFF2-40B4-BE49-F238E27FC236}">
                <a16:creationId xmlns:a16="http://schemas.microsoft.com/office/drawing/2014/main" xmlns="" id="{FBB1BE4E-F31C-4DA8-9DB7-264D3DBFC63E}"/>
              </a:ext>
            </a:extLst>
          </p:cNvPr>
          <p:cNvSpPr/>
          <p:nvPr/>
        </p:nvSpPr>
        <p:spPr>
          <a:xfrm>
            <a:off x="7407014" y="365753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057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19369</TotalTime>
  <Words>5206</Words>
  <Application>Microsoft Office PowerPoint</Application>
  <PresentationFormat>ワイド画面</PresentationFormat>
  <Paragraphs>825</Paragraphs>
  <Slides>65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1" baseType="lpstr">
      <vt:lpstr>ＭＳ Ｐゴシック</vt:lpstr>
      <vt:lpstr>メイリオ</vt:lpstr>
      <vt:lpstr>Arial</vt:lpstr>
      <vt:lpstr>Calibri</vt:lpstr>
      <vt:lpstr>Wingdings</vt:lpstr>
      <vt:lpstr>Office テーマ</vt:lpstr>
      <vt:lpstr>相模原市企画政策課 様  「SDGs」WEBサイト操作マニュアル 第1.2版  </vt:lpstr>
      <vt:lpstr>目次</vt:lpstr>
      <vt:lpstr>1．管理画面にログインする</vt:lpstr>
      <vt:lpstr>2．管理画面からログアウトする</vt:lpstr>
      <vt:lpstr>3-1.「お知らせ」を投稿する</vt:lpstr>
      <vt:lpstr>3-2.「お知らせ」を投稿する 操作概要</vt:lpstr>
      <vt:lpstr>3-3.「お知らせ」を投稿する 基本操作①</vt:lpstr>
      <vt:lpstr>3-4.「お知らせ」を投稿する 基本操作②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4-1.「企業・個人の取り組み事例」を投稿する</vt:lpstr>
      <vt:lpstr>4-2.「企業・個人の取り組み事例」を投稿する 操作概要</vt:lpstr>
      <vt:lpstr>4-3.「企業・個人の取り組み事例」を投稿する 自動出力内容</vt:lpstr>
      <vt:lpstr>5-1.「イベント情報」を投稿する</vt:lpstr>
      <vt:lpstr>5-2.「イベント情報」を投稿する 操作概要</vt:lpstr>
      <vt:lpstr>5-3.「イベント情報」を投稿する 自動出力内容</vt:lpstr>
      <vt:lpstr>6-1.「相模原市の取り組み」を投稿する</vt:lpstr>
      <vt:lpstr>6-2.「相模原市の取り組み」を投稿する 操作概要</vt:lpstr>
      <vt:lpstr>6-3.「相模原市の取り組み」を投稿する 自動出力内容</vt:lpstr>
      <vt:lpstr>7-1. 固定ページを編集する</vt:lpstr>
      <vt:lpstr>7-2. 固定ページを編集する</vt:lpstr>
      <vt:lpstr>8-1. 投稿ページを編集する</vt:lpstr>
      <vt:lpstr>8-2. 投稿ページを編集する</vt:lpstr>
      <vt:lpstr>9-1. トップページの回転画像を投稿する</vt:lpstr>
      <vt:lpstr>9-2. トップページの回転画像を投稿する　投稿の際の注意点</vt:lpstr>
      <vt:lpstr>9-3. トップページの回転画像を投稿する　仕様について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お問い合わせ先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相模原市企画政策課様_ホームページ操作マニュアル_var1.0</dc:title>
  <dc:creator>網干 裕介</dc:creator>
  <cp:lastModifiedBy>久保田 里美</cp:lastModifiedBy>
  <cp:revision>42</cp:revision>
  <cp:lastPrinted>2019-03-08T06:13:37Z</cp:lastPrinted>
  <dcterms:created xsi:type="dcterms:W3CDTF">2013-05-29T07:15:42Z</dcterms:created>
  <dcterms:modified xsi:type="dcterms:W3CDTF">2020-10-02T03:36:22Z</dcterms:modified>
</cp:coreProperties>
</file>